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0" r:id="rId4"/>
    <p:sldId id="258" r:id="rId5"/>
    <p:sldId id="262" r:id="rId6"/>
    <p:sldId id="263" r:id="rId7"/>
    <p:sldId id="264" r:id="rId8"/>
    <p:sldId id="259" r:id="rId9"/>
    <p:sldId id="265" r:id="rId10"/>
    <p:sldId id="266" r:id="rId11"/>
    <p:sldId id="267" r:id="rId12"/>
    <p:sldId id="268" r:id="rId13"/>
    <p:sldId id="269" r:id="rId14"/>
    <p:sldId id="270" r:id="rId15"/>
  </p:sldIdLst>
  <p:sldSz cx="11795125" cy="662146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78" y="-474"/>
      </p:cViewPr>
      <p:guideLst>
        <p:guide orient="horz" pos="2086"/>
        <p:guide pos="371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84635" y="2056947"/>
            <a:ext cx="10025856" cy="141932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9269" y="3752162"/>
            <a:ext cx="8256588" cy="16921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AB67-7E8B-4E20-B2A3-8B40FD2D3F87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E012-BC75-401F-BE32-19597EAD6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893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AB67-7E8B-4E20-B2A3-8B40FD2D3F87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E012-BC75-401F-BE32-19597EAD6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199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551466" y="265166"/>
            <a:ext cx="2653903" cy="564970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89756" y="265166"/>
            <a:ext cx="7765124" cy="564970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AB67-7E8B-4E20-B2A3-8B40FD2D3F87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E012-BC75-401F-BE32-19597EAD6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49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AB67-7E8B-4E20-B2A3-8B40FD2D3F87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E012-BC75-401F-BE32-19597EAD6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99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1734" y="4254904"/>
            <a:ext cx="10025856" cy="131509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31734" y="2806460"/>
            <a:ext cx="10025856" cy="144844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AB67-7E8B-4E20-B2A3-8B40FD2D3F87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E012-BC75-401F-BE32-19597EAD6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073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89756" y="1545008"/>
            <a:ext cx="5209514" cy="43698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995855" y="1545008"/>
            <a:ext cx="5209514" cy="43698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AB67-7E8B-4E20-B2A3-8B40FD2D3F87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E012-BC75-401F-BE32-19597EAD6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601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9756" y="1482166"/>
            <a:ext cx="5211562" cy="61769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89756" y="2099863"/>
            <a:ext cx="5211562" cy="38150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991762" y="1482166"/>
            <a:ext cx="5213609" cy="61769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991762" y="2099863"/>
            <a:ext cx="5213609" cy="38150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AB67-7E8B-4E20-B2A3-8B40FD2D3F87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E012-BC75-401F-BE32-19597EAD6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98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AB67-7E8B-4E20-B2A3-8B40FD2D3F87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E012-BC75-401F-BE32-19597EAD6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339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AB67-7E8B-4E20-B2A3-8B40FD2D3F87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E012-BC75-401F-BE32-19597EAD6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452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9758" y="263632"/>
            <a:ext cx="3880515" cy="11219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11566" y="263634"/>
            <a:ext cx="6593803" cy="56512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89758" y="1385604"/>
            <a:ext cx="3880515" cy="452926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AB67-7E8B-4E20-B2A3-8B40FD2D3F87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E012-BC75-401F-BE32-19597EAD6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397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11927" y="4635025"/>
            <a:ext cx="7077075" cy="5471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11927" y="591640"/>
            <a:ext cx="7077075" cy="397287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11927" y="5182215"/>
            <a:ext cx="7077075" cy="7771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AB67-7E8B-4E20-B2A3-8B40FD2D3F87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E012-BC75-401F-BE32-19597EAD6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80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9756" y="265167"/>
            <a:ext cx="10615613" cy="11035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9756" y="1545008"/>
            <a:ext cx="10615613" cy="43698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89756" y="6137116"/>
            <a:ext cx="2752196" cy="352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0AB67-7E8B-4E20-B2A3-8B40FD2D3F87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0001" y="6137116"/>
            <a:ext cx="3735123" cy="352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53173" y="6137116"/>
            <a:ext cx="2752196" cy="352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8E012-BC75-401F-BE32-19597EAD6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126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793538" cy="662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4954" y="4606875"/>
            <a:ext cx="10615613" cy="1103577"/>
          </a:xfrm>
        </p:spPr>
        <p:txBody>
          <a:bodyPr>
            <a:noAutofit/>
          </a:bodyPr>
          <a:lstStyle/>
          <a:p>
            <a:r>
              <a:rPr lang="ru-RU" sz="6500" b="1" dirty="0" smtClean="0"/>
              <a:t>Тематическое планирование</a:t>
            </a:r>
            <a:endParaRPr lang="ru-RU" sz="6500" b="1" dirty="0"/>
          </a:p>
        </p:txBody>
      </p:sp>
    </p:spTree>
    <p:extLst>
      <p:ext uri="{BB962C8B-B14F-4D97-AF65-F5344CB8AC3E}">
        <p14:creationId xmlns:p14="http://schemas.microsoft.com/office/powerpoint/2010/main" val="1850471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5932" y="611003"/>
            <a:ext cx="7660261" cy="5833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9756" y="49143"/>
            <a:ext cx="10615613" cy="45327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Домашнее задание: выдача и контроль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08930" y="611003"/>
            <a:ext cx="374441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sym typeface="Wingdings" pitchFamily="2" charset="2"/>
              </a:rPr>
              <a:t>Индикатор, что задание выдано</a:t>
            </a:r>
          </a:p>
          <a:p>
            <a:endParaRPr lang="ru-RU" sz="2000" b="1" dirty="0" smtClean="0">
              <a:solidFill>
                <a:srgbClr val="0070C0"/>
              </a:solidFill>
              <a:sym typeface="Wingdings" pitchFamily="2" charset="2"/>
            </a:endParaRPr>
          </a:p>
          <a:p>
            <a:r>
              <a:rPr lang="ru-RU" sz="2000" b="1" dirty="0" smtClean="0">
                <a:solidFill>
                  <a:srgbClr val="0070C0"/>
                </a:solidFill>
                <a:sym typeface="Wingdings" pitchFamily="2" charset="2"/>
              </a:rPr>
              <a:t>Кнопка Статус «+» подтверждает, что задание выполнено у всех разом </a:t>
            </a:r>
            <a:endParaRPr lang="en-US" sz="2000" b="1" dirty="0" smtClean="0">
              <a:solidFill>
                <a:srgbClr val="0070C0"/>
              </a:solidFill>
              <a:sym typeface="Wingdings" pitchFamily="2" charset="2"/>
            </a:endParaRPr>
          </a:p>
          <a:p>
            <a:endParaRPr lang="ru-RU" sz="2000" b="1" dirty="0" smtClean="0">
              <a:solidFill>
                <a:srgbClr val="0070C0"/>
              </a:solidFill>
              <a:sym typeface="Wingdings" pitchFamily="2" charset="2"/>
            </a:endParaRPr>
          </a:p>
          <a:p>
            <a:r>
              <a:rPr lang="ru-RU" sz="2000" b="1" dirty="0" smtClean="0">
                <a:solidFill>
                  <a:srgbClr val="0070C0"/>
                </a:solidFill>
              </a:rPr>
              <a:t>Список учеников, которым можно дифференцировано зачесть выполнение домашнего задания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385394" y="4822899"/>
            <a:ext cx="6632419" cy="1440160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279008" y="1106136"/>
            <a:ext cx="4834864" cy="656423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209930" y="4246835"/>
            <a:ext cx="1807884" cy="465095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3305274" y="862459"/>
            <a:ext cx="2088232" cy="720080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3593306" y="3527575"/>
            <a:ext cx="1139701" cy="1583356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3593306" y="2230611"/>
            <a:ext cx="5832648" cy="2248771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6731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528" y="471061"/>
            <a:ext cx="7138634" cy="5936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0938" y="2302619"/>
            <a:ext cx="21342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ОБРАЗОВАНИЕ </a:t>
            </a:r>
            <a:r>
              <a:rPr lang="en-US" sz="2000" b="1" dirty="0" smtClean="0">
                <a:solidFill>
                  <a:srgbClr val="0070C0"/>
                </a:solidFill>
                <a:sym typeface="Wingdings" pitchFamily="2" charset="2"/>
              </a:rPr>
              <a:t></a:t>
            </a:r>
            <a:endParaRPr lang="ru-RU" sz="2000" b="1" dirty="0" smtClean="0">
              <a:solidFill>
                <a:srgbClr val="0070C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sym typeface="Wingdings" pitchFamily="2" charset="2"/>
              </a:rPr>
              <a:t> </a:t>
            </a:r>
          </a:p>
          <a:p>
            <a:r>
              <a:rPr lang="ru-RU" sz="2000" b="1" dirty="0" smtClean="0">
                <a:solidFill>
                  <a:srgbClr val="0070C0"/>
                </a:solidFill>
                <a:sym typeface="Wingdings" pitchFamily="2" charset="2"/>
              </a:rPr>
              <a:t>Рабочий стол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0938" y="853748"/>
            <a:ext cx="23597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КАК ЗАЙТИ?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4313386" y="965825"/>
            <a:ext cx="1080120" cy="585356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2153146" y="1258503"/>
            <a:ext cx="2329349" cy="1836204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>
            <a:off x="6287288" y="569781"/>
            <a:ext cx="1476655" cy="585356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2441178" y="934467"/>
            <a:ext cx="3960440" cy="1512168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4954" y="286395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2 способ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942093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528" y="471061"/>
            <a:ext cx="7138634" cy="5936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74231" y="1510531"/>
            <a:ext cx="27943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КАК ПЕРЕЙТИ?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1417" y="2302619"/>
            <a:ext cx="3691929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b="1" dirty="0" smtClean="0">
                <a:solidFill>
                  <a:schemeClr val="accent6"/>
                </a:solidFill>
              </a:rPr>
              <a:t>Переходим к редактированию конкретного занятия</a:t>
            </a:r>
          </a:p>
          <a:p>
            <a:pPr>
              <a:spcBef>
                <a:spcPts val="1200"/>
              </a:spcBef>
            </a:pPr>
            <a:endParaRPr lang="ru-RU" b="1" dirty="0" smtClean="0">
              <a:solidFill>
                <a:schemeClr val="accent6"/>
              </a:solidFill>
            </a:endParaRPr>
          </a:p>
          <a:p>
            <a:pPr>
              <a:spcBef>
                <a:spcPts val="1200"/>
              </a:spcBef>
            </a:pPr>
            <a:r>
              <a:rPr lang="ru-RU" b="1" dirty="0" smtClean="0">
                <a:solidFill>
                  <a:schemeClr val="accent6"/>
                </a:solidFill>
              </a:rPr>
              <a:t>Переход в журнал тематического планирования списком</a:t>
            </a:r>
          </a:p>
          <a:p>
            <a:pPr>
              <a:spcBef>
                <a:spcPts val="1200"/>
              </a:spcBef>
            </a:pPr>
            <a:endParaRPr lang="ru-RU" b="1" dirty="0">
              <a:solidFill>
                <a:schemeClr val="accent6"/>
              </a:solidFill>
            </a:endParaRPr>
          </a:p>
          <a:p>
            <a:pPr>
              <a:spcBef>
                <a:spcPts val="1200"/>
              </a:spcBef>
            </a:pPr>
            <a:r>
              <a:rPr lang="ru-RU" b="1" dirty="0" smtClean="0">
                <a:solidFill>
                  <a:schemeClr val="accent6"/>
                </a:solidFill>
              </a:rPr>
              <a:t>Переход к списку всех домашних заданий преподавателя для первой из списка группы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7117744" y="5398963"/>
            <a:ext cx="611102" cy="466283"/>
          </a:xfrm>
          <a:prstGeom prst="ellipse">
            <a:avLst/>
          </a:prstGeom>
          <a:noFill/>
          <a:ln>
            <a:solidFill>
              <a:schemeClr val="accent6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6617642" y="4583373"/>
            <a:ext cx="576064" cy="563562"/>
          </a:xfrm>
          <a:prstGeom prst="ellipse">
            <a:avLst/>
          </a:prstGeom>
          <a:noFill/>
          <a:ln>
            <a:solidFill>
              <a:schemeClr val="accent6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3665314" y="3886795"/>
            <a:ext cx="3096344" cy="978359"/>
          </a:xfrm>
          <a:prstGeom prst="straightConnector1">
            <a:avLst/>
          </a:prstGeom>
          <a:ln w="53975">
            <a:solidFill>
              <a:schemeClr val="accent6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809330" y="5146935"/>
            <a:ext cx="3384376" cy="485169"/>
          </a:xfrm>
          <a:prstGeom prst="straightConnector1">
            <a:avLst/>
          </a:prstGeom>
          <a:ln w="53975">
            <a:solidFill>
              <a:schemeClr val="accent6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7604183" y="4583373"/>
            <a:ext cx="1461732" cy="887598"/>
          </a:xfrm>
          <a:prstGeom prst="ellipse">
            <a:avLst/>
          </a:prstGeom>
          <a:noFill/>
          <a:ln>
            <a:solidFill>
              <a:schemeClr val="accent6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3665314" y="2662659"/>
            <a:ext cx="4320480" cy="2095641"/>
          </a:xfrm>
          <a:prstGeom prst="straightConnector1">
            <a:avLst/>
          </a:prstGeom>
          <a:ln w="53975">
            <a:solidFill>
              <a:schemeClr val="accent6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298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9756" y="70371"/>
            <a:ext cx="10615613" cy="52528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Домашние задания</a:t>
            </a:r>
            <a:endParaRPr lang="ru-RU" b="1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54"/>
          <a:stretch/>
        </p:blipFill>
        <p:spPr bwMode="auto">
          <a:xfrm>
            <a:off x="3665314" y="718443"/>
            <a:ext cx="7523955" cy="3396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74231" y="1798563"/>
            <a:ext cx="31241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КАК ДОБАВИТЬ?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0938" y="2446635"/>
            <a:ext cx="396044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b="1" dirty="0" smtClean="0">
                <a:solidFill>
                  <a:srgbClr val="00B050"/>
                </a:solidFill>
              </a:rPr>
              <a:t>Выбрать «Добавить ДЗ»</a:t>
            </a:r>
            <a:endParaRPr lang="ru-RU" b="1" dirty="0">
              <a:solidFill>
                <a:srgbClr val="00B050"/>
              </a:solidFill>
            </a:endParaRPr>
          </a:p>
          <a:p>
            <a:pPr>
              <a:spcBef>
                <a:spcPts val="1200"/>
              </a:spcBef>
            </a:pP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0002018" y="1366515"/>
            <a:ext cx="1080120" cy="432048"/>
          </a:xfrm>
          <a:prstGeom prst="ellipse">
            <a:avLst/>
          </a:prstGeom>
          <a:noFill/>
          <a:ln>
            <a:solidFill>
              <a:srgbClr val="00B050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2873226" y="1582539"/>
            <a:ext cx="7272808" cy="1080120"/>
          </a:xfrm>
          <a:prstGeom prst="straightConnector1">
            <a:avLst/>
          </a:prstGeom>
          <a:ln w="53975">
            <a:solidFill>
              <a:srgbClr val="00B05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27541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5274" y="22225"/>
            <a:ext cx="8164512" cy="657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2926" y="2950691"/>
            <a:ext cx="2988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b="1" dirty="0" smtClean="0">
                <a:solidFill>
                  <a:schemeClr val="accent4"/>
                </a:solidFill>
              </a:rPr>
              <a:t>Выбрать в конкретном дне конкретное  занятие</a:t>
            </a:r>
            <a:endParaRPr lang="ru-RU" b="1" dirty="0">
              <a:solidFill>
                <a:schemeClr val="accent4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761658" y="4462859"/>
            <a:ext cx="1584176" cy="720080"/>
          </a:xfrm>
          <a:prstGeom prst="ellipse">
            <a:avLst/>
          </a:prstGeom>
          <a:noFill/>
          <a:ln>
            <a:solidFill>
              <a:schemeClr val="accent4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4231" y="1798563"/>
            <a:ext cx="31241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КАК ДОБАВИТЬ?</a:t>
            </a:r>
            <a:endParaRPr lang="ru-RU" sz="3200" b="1" dirty="0">
              <a:solidFill>
                <a:srgbClr val="FF0000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728520" y="3454747"/>
            <a:ext cx="4249162" cy="1224136"/>
          </a:xfrm>
          <a:prstGeom prst="straightConnector1">
            <a:avLst/>
          </a:prstGeom>
          <a:ln w="53975">
            <a:solidFill>
              <a:schemeClr val="accent4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8930" y="4318843"/>
            <a:ext cx="28725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b="1" dirty="0" smtClean="0">
                <a:solidFill>
                  <a:schemeClr val="accent4"/>
                </a:solidFill>
              </a:rPr>
              <a:t>Перейти в «Создание домашнего задания»</a:t>
            </a:r>
            <a:endParaRPr lang="ru-RU" b="1" dirty="0">
              <a:solidFill>
                <a:schemeClr val="accent4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873226" y="6047035"/>
            <a:ext cx="1584176" cy="574428"/>
          </a:xfrm>
          <a:prstGeom prst="ellipse">
            <a:avLst/>
          </a:prstGeom>
          <a:noFill/>
          <a:ln>
            <a:solidFill>
              <a:schemeClr val="accent4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000"/>
              </a:solidFill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2764524" y="4822899"/>
            <a:ext cx="633896" cy="1368152"/>
          </a:xfrm>
          <a:prstGeom prst="straightConnector1">
            <a:avLst/>
          </a:prstGeom>
          <a:ln w="53975">
            <a:solidFill>
              <a:schemeClr val="accent4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26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517" y="70371"/>
            <a:ext cx="10615613" cy="1103577"/>
          </a:xfrm>
        </p:spPr>
        <p:txBody>
          <a:bodyPr/>
          <a:lstStyle/>
          <a:p>
            <a:r>
              <a:rPr lang="ru-RU" b="1" dirty="0" smtClean="0"/>
              <a:t>Тематическое планирование.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9756" y="1545007"/>
            <a:ext cx="10615613" cy="4646043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3400" dirty="0">
                <a:latin typeface="Arial" pitchFamily="34" charset="0"/>
                <a:cs typeface="Arial" pitchFamily="34" charset="0"/>
              </a:rPr>
              <a:t>Тематическое планирование – перспективный рабочий план учителя, который может подвергаться корректировке в течение учебного года по объективным и субъективным причинам: праздники, болезнь учителя и т.д. Но этот план должен быть выполнен по окончании учебного года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ru-RU" sz="34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3400" dirty="0">
                <a:latin typeface="Arial" pitchFamily="34" charset="0"/>
                <a:cs typeface="Arial" pitchFamily="34" charset="0"/>
              </a:rPr>
              <a:t>В поурочном планировании отражается тема урока и класс, в котором он проводится; цель урока с конкретизацией его дидактических задач; краткое содержание материала, изучаемого на уроке; определяются форма организации учебно-познавательной деятельности учащихся, методы, средства обучения, система заданий и задач, формирование новых научных понятий и способов деятельности и их применение в различных ситуациях обучения, контроль и коррекция учебной деятельности учащихся. В плане урока уточняется его структура, определяется примерная дозировка времени на различные виды работы, предусматриваются приемы проверки успешности учения школьников, конкретизируются их фамилии, кого планируется опросить, проверить и т.п.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5529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4954" y="118922"/>
            <a:ext cx="11017224" cy="1103577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Предварительная подготовка к тематическому планированию предполагает: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3226" y="1582539"/>
            <a:ext cx="7108006" cy="3384376"/>
          </a:xfrm>
        </p:spPr>
        <p:txBody>
          <a:bodyPr/>
          <a:lstStyle/>
          <a:p>
            <a:r>
              <a:rPr lang="ru-RU" dirty="0" smtClean="0"/>
              <a:t>Внесение групп</a:t>
            </a:r>
          </a:p>
          <a:p>
            <a:r>
              <a:rPr lang="ru-RU" dirty="0" smtClean="0"/>
              <a:t>Внесение сроков планирования</a:t>
            </a:r>
          </a:p>
          <a:p>
            <a:r>
              <a:rPr lang="ru-RU" dirty="0" smtClean="0"/>
              <a:t>Внесение преподавателей</a:t>
            </a:r>
          </a:p>
          <a:p>
            <a:r>
              <a:rPr lang="ru-RU" dirty="0" smtClean="0"/>
              <a:t>Внесение предметов</a:t>
            </a:r>
          </a:p>
          <a:p>
            <a:r>
              <a:rPr lang="ru-RU" dirty="0" smtClean="0"/>
              <a:t>Внесение </a:t>
            </a:r>
            <a:r>
              <a:rPr lang="ru-RU" b="1" dirty="0" smtClean="0">
                <a:solidFill>
                  <a:srgbClr val="FF0000"/>
                </a:solidFill>
              </a:rPr>
              <a:t>расписания 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256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802"/>
          <a:stretch/>
        </p:blipFill>
        <p:spPr bwMode="auto">
          <a:xfrm>
            <a:off x="3643492" y="142379"/>
            <a:ext cx="8014710" cy="622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0938" y="1453039"/>
            <a:ext cx="339964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ОБРАЗОВАНИЕ </a:t>
            </a:r>
            <a:r>
              <a:rPr lang="en-US" sz="2000" b="1" dirty="0" smtClean="0">
                <a:solidFill>
                  <a:srgbClr val="0070C0"/>
                </a:solidFill>
                <a:sym typeface="Wingdings" pitchFamily="2" charset="2"/>
              </a:rPr>
              <a:t></a:t>
            </a:r>
            <a:endParaRPr lang="ru-RU" sz="2000" b="1" dirty="0" smtClean="0">
              <a:solidFill>
                <a:srgbClr val="0070C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sym typeface="Wingdings" pitchFamily="2" charset="2"/>
              </a:rPr>
              <a:t> </a:t>
            </a:r>
          </a:p>
          <a:p>
            <a:r>
              <a:rPr lang="ru-RU" sz="2000" b="1" dirty="0" smtClean="0">
                <a:solidFill>
                  <a:srgbClr val="0070C0"/>
                </a:solidFill>
                <a:sym typeface="Wingdings" pitchFamily="2" charset="2"/>
              </a:rPr>
              <a:t>Журналы </a:t>
            </a:r>
            <a:r>
              <a:rPr lang="en-US" sz="2000" b="1" dirty="0" smtClean="0">
                <a:solidFill>
                  <a:srgbClr val="0070C0"/>
                </a:solidFill>
                <a:sym typeface="Wingdings" pitchFamily="2" charset="2"/>
              </a:rPr>
              <a:t></a:t>
            </a:r>
            <a:endParaRPr lang="ru-RU" sz="2000" b="1" dirty="0" smtClean="0">
              <a:solidFill>
                <a:srgbClr val="0070C0"/>
              </a:solidFill>
              <a:sym typeface="Wingdings" pitchFamily="2" charset="2"/>
            </a:endParaRPr>
          </a:p>
          <a:p>
            <a:endParaRPr lang="en-US" sz="2000" b="1" dirty="0" smtClean="0">
              <a:solidFill>
                <a:srgbClr val="0070C0"/>
              </a:solidFill>
              <a:sym typeface="Wingdings" pitchFamily="2" charset="2"/>
            </a:endParaRPr>
          </a:p>
          <a:p>
            <a:r>
              <a:rPr lang="ru-RU" sz="2000" b="1" dirty="0" smtClean="0">
                <a:solidFill>
                  <a:srgbClr val="0070C0"/>
                </a:solidFill>
                <a:sym typeface="Wingdings" pitchFamily="2" charset="2"/>
              </a:rPr>
              <a:t>Тематическое планирование</a:t>
            </a:r>
            <a:endParaRPr lang="ru-RU" sz="2000" b="1" dirty="0" smtClean="0">
              <a:solidFill>
                <a:srgbClr val="0070C0"/>
              </a:solidFill>
            </a:endParaRPr>
          </a:p>
          <a:p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0938" y="853748"/>
            <a:ext cx="23597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КАК ЗАЙТИ?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7697762" y="781159"/>
            <a:ext cx="1080120" cy="585356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4673427" y="1870571"/>
            <a:ext cx="2160240" cy="585356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2945234" y="1082361"/>
            <a:ext cx="4896544" cy="1080888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>
            <a:off x="6581147" y="277103"/>
            <a:ext cx="1476655" cy="585356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2441178" y="646435"/>
            <a:ext cx="4248472" cy="936104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3643492" y="2302619"/>
            <a:ext cx="1678006" cy="576064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7" name="TextBox 2066"/>
          <p:cNvSpPr txBox="1"/>
          <p:nvPr/>
        </p:nvSpPr>
        <p:spPr>
          <a:xfrm>
            <a:off x="424954" y="286395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1 способ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899251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802"/>
          <a:stretch/>
        </p:blipFill>
        <p:spPr bwMode="auto">
          <a:xfrm>
            <a:off x="3643492" y="142379"/>
            <a:ext cx="8014710" cy="622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4231" y="1798563"/>
            <a:ext cx="28107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КАК ВЫБРАТЬ?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80938" y="2446635"/>
            <a:ext cx="39604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b="1" dirty="0" smtClean="0">
                <a:solidFill>
                  <a:srgbClr val="00B050"/>
                </a:solidFill>
              </a:rPr>
              <a:t>По умолчанию выбрана фамилия профиля</a:t>
            </a:r>
          </a:p>
          <a:p>
            <a:pPr>
              <a:spcBef>
                <a:spcPts val="1200"/>
              </a:spcBef>
            </a:pPr>
            <a:r>
              <a:rPr lang="ru-RU" b="1" dirty="0" smtClean="0">
                <a:solidFill>
                  <a:srgbClr val="00B050"/>
                </a:solidFill>
              </a:rPr>
              <a:t>Выбрать группу</a:t>
            </a:r>
          </a:p>
          <a:p>
            <a:pPr>
              <a:spcBef>
                <a:spcPts val="1200"/>
              </a:spcBef>
            </a:pPr>
            <a:r>
              <a:rPr lang="ru-RU" b="1" dirty="0" smtClean="0">
                <a:solidFill>
                  <a:srgbClr val="00B050"/>
                </a:solidFill>
              </a:rPr>
              <a:t>Выбрать учебный предмет</a:t>
            </a:r>
            <a:endParaRPr lang="ru-RU" b="1" dirty="0">
              <a:solidFill>
                <a:srgbClr val="00B050"/>
              </a:solidFill>
            </a:endParaRPr>
          </a:p>
          <a:p>
            <a:pPr>
              <a:spcBef>
                <a:spcPts val="1200"/>
              </a:spcBef>
            </a:pP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4961458" y="3310731"/>
            <a:ext cx="1080120" cy="288032"/>
          </a:xfrm>
          <a:prstGeom prst="ellipse">
            <a:avLst/>
          </a:prstGeom>
          <a:noFill/>
          <a:ln>
            <a:solidFill>
              <a:srgbClr val="00B050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4961458" y="3598763"/>
            <a:ext cx="1080120" cy="432048"/>
          </a:xfrm>
          <a:prstGeom prst="ellipse">
            <a:avLst/>
          </a:prstGeom>
          <a:noFill/>
          <a:ln>
            <a:solidFill>
              <a:srgbClr val="00B050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3560655" y="3310731"/>
            <a:ext cx="1544819" cy="144016"/>
          </a:xfrm>
          <a:prstGeom prst="straightConnector1">
            <a:avLst/>
          </a:prstGeom>
          <a:ln w="53975">
            <a:solidFill>
              <a:srgbClr val="00B05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Овал 33"/>
          <p:cNvSpPr/>
          <p:nvPr/>
        </p:nvSpPr>
        <p:spPr>
          <a:xfrm>
            <a:off x="4896854" y="2875847"/>
            <a:ext cx="2753994" cy="434884"/>
          </a:xfrm>
          <a:prstGeom prst="ellipse">
            <a:avLst/>
          </a:prstGeom>
          <a:noFill/>
          <a:ln>
            <a:solidFill>
              <a:srgbClr val="00B050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3881338" y="2662659"/>
            <a:ext cx="1224136" cy="430630"/>
          </a:xfrm>
          <a:prstGeom prst="straightConnector1">
            <a:avLst/>
          </a:prstGeom>
          <a:ln w="53975">
            <a:solidFill>
              <a:srgbClr val="00B05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3161258" y="3814787"/>
            <a:ext cx="1944216" cy="0"/>
          </a:xfrm>
          <a:prstGeom prst="straightConnector1">
            <a:avLst/>
          </a:prstGeom>
          <a:ln w="53975">
            <a:solidFill>
              <a:srgbClr val="00B05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4201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802"/>
          <a:stretch/>
        </p:blipFill>
        <p:spPr bwMode="auto">
          <a:xfrm>
            <a:off x="3646549" y="142379"/>
            <a:ext cx="8014710" cy="622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4231" y="1798563"/>
            <a:ext cx="32435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ГДЕ ЗАПОЛНЯТЬ?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61417" y="2446635"/>
            <a:ext cx="396044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b="1" dirty="0" smtClean="0">
                <a:solidFill>
                  <a:schemeClr val="accent6"/>
                </a:solidFill>
              </a:rPr>
              <a:t>Домашнее задание к следующему занятию</a:t>
            </a:r>
          </a:p>
          <a:p>
            <a:pPr>
              <a:spcBef>
                <a:spcPts val="1200"/>
              </a:spcBef>
            </a:pPr>
            <a:r>
              <a:rPr lang="ru-RU" b="1" dirty="0" smtClean="0">
                <a:solidFill>
                  <a:schemeClr val="accent6"/>
                </a:solidFill>
              </a:rPr>
              <a:t>Тема занятия</a:t>
            </a:r>
          </a:p>
          <a:p>
            <a:pPr>
              <a:spcBef>
                <a:spcPts val="1200"/>
              </a:spcBef>
            </a:pPr>
            <a:r>
              <a:rPr lang="ru-RU" b="1" dirty="0" smtClean="0">
                <a:solidFill>
                  <a:schemeClr val="accent6"/>
                </a:solidFill>
              </a:rPr>
              <a:t>Количество часов</a:t>
            </a:r>
          </a:p>
          <a:p>
            <a:pPr>
              <a:spcBef>
                <a:spcPts val="1200"/>
              </a:spcBef>
            </a:pPr>
            <a:endParaRPr lang="ru-RU" b="1" dirty="0">
              <a:solidFill>
                <a:schemeClr val="accent6"/>
              </a:solidFill>
            </a:endParaRPr>
          </a:p>
          <a:p>
            <a:pPr>
              <a:spcBef>
                <a:spcPts val="1200"/>
              </a:spcBef>
            </a:pP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9569969" y="4966915"/>
            <a:ext cx="2225155" cy="1512168"/>
          </a:xfrm>
          <a:prstGeom prst="ellipse">
            <a:avLst/>
          </a:prstGeom>
          <a:noFill/>
          <a:ln>
            <a:solidFill>
              <a:schemeClr val="accent6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6905674" y="4966915"/>
            <a:ext cx="1944216" cy="1512168"/>
          </a:xfrm>
          <a:prstGeom prst="ellipse">
            <a:avLst/>
          </a:prstGeom>
          <a:noFill/>
          <a:ln>
            <a:solidFill>
              <a:schemeClr val="accent6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2153146" y="3382739"/>
            <a:ext cx="5112568" cy="1944216"/>
          </a:xfrm>
          <a:prstGeom prst="straightConnector1">
            <a:avLst/>
          </a:prstGeom>
          <a:ln w="53975">
            <a:solidFill>
              <a:schemeClr val="accent6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Овал 33"/>
          <p:cNvSpPr/>
          <p:nvPr/>
        </p:nvSpPr>
        <p:spPr>
          <a:xfrm>
            <a:off x="4961458" y="4966915"/>
            <a:ext cx="1872208" cy="1512168"/>
          </a:xfrm>
          <a:prstGeom prst="ellipse">
            <a:avLst/>
          </a:prstGeom>
          <a:noFill/>
          <a:ln>
            <a:solidFill>
              <a:schemeClr val="accent6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000"/>
              </a:solidFill>
            </a:endParaRPr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2015837" y="2950691"/>
            <a:ext cx="8202205" cy="2376264"/>
          </a:xfrm>
          <a:prstGeom prst="straightConnector1">
            <a:avLst/>
          </a:prstGeom>
          <a:ln w="53975">
            <a:solidFill>
              <a:schemeClr val="accent6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2153146" y="3814787"/>
            <a:ext cx="3096344" cy="1656184"/>
          </a:xfrm>
          <a:prstGeom prst="straightConnector1">
            <a:avLst/>
          </a:prstGeom>
          <a:ln w="53975">
            <a:solidFill>
              <a:schemeClr val="accent6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3013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802"/>
          <a:stretch/>
        </p:blipFill>
        <p:spPr bwMode="auto">
          <a:xfrm>
            <a:off x="3646549" y="142379"/>
            <a:ext cx="8014710" cy="622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4231" y="1798563"/>
            <a:ext cx="37497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КУДА ПЕРЕХОДИТЬ?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2926" y="295069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b="1" dirty="0" smtClean="0">
                <a:solidFill>
                  <a:schemeClr val="accent4"/>
                </a:solidFill>
              </a:rPr>
              <a:t>Ссылка перехода на конкретное занятие</a:t>
            </a:r>
            <a:endParaRPr lang="ru-RU" b="1" dirty="0">
              <a:solidFill>
                <a:schemeClr val="accent4"/>
              </a:solidFill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3737322" y="4938920"/>
            <a:ext cx="1872208" cy="1512168"/>
          </a:xfrm>
          <a:prstGeom prst="ellipse">
            <a:avLst/>
          </a:prstGeom>
          <a:noFill/>
          <a:ln>
            <a:solidFill>
              <a:schemeClr val="accent4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000"/>
              </a:solidFill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1433066" y="3454747"/>
            <a:ext cx="2590909" cy="1872208"/>
          </a:xfrm>
          <a:prstGeom prst="straightConnector1">
            <a:avLst/>
          </a:prstGeom>
          <a:ln w="53975">
            <a:solidFill>
              <a:schemeClr val="accent4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3168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8970" y="-1637"/>
            <a:ext cx="10615613" cy="599521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Редактирование конкретного занятия.</a:t>
            </a:r>
            <a:endParaRPr lang="ru-RU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7482" y="625643"/>
            <a:ext cx="5823456" cy="570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0938" y="1453039"/>
            <a:ext cx="38884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sym typeface="Wingdings" pitchFamily="2" charset="2"/>
              </a:rPr>
              <a:t>Редактирование темы занятия</a:t>
            </a:r>
          </a:p>
          <a:p>
            <a:endParaRPr lang="ru-RU" sz="2000" b="1" dirty="0" smtClean="0">
              <a:solidFill>
                <a:srgbClr val="0070C0"/>
              </a:solidFill>
              <a:sym typeface="Wingdings" pitchFamily="2" charset="2"/>
            </a:endParaRPr>
          </a:p>
          <a:p>
            <a:r>
              <a:rPr lang="ru-RU" sz="2000" b="1" dirty="0" smtClean="0">
                <a:solidFill>
                  <a:srgbClr val="0070C0"/>
                </a:solidFill>
              </a:rPr>
              <a:t>Общие действия с занятием</a:t>
            </a:r>
            <a:endParaRPr lang="ru-RU" sz="2000" b="1" dirty="0" smtClean="0">
              <a:solidFill>
                <a:srgbClr val="0070C0"/>
              </a:solidFill>
              <a:sym typeface="Wingdings" pitchFamily="2" charset="2"/>
            </a:endParaRPr>
          </a:p>
          <a:p>
            <a:endParaRPr lang="en-US" sz="2000" b="1" dirty="0" smtClean="0">
              <a:solidFill>
                <a:srgbClr val="0070C0"/>
              </a:solidFill>
              <a:sym typeface="Wingdings" pitchFamily="2" charset="2"/>
            </a:endParaRPr>
          </a:p>
          <a:p>
            <a:r>
              <a:rPr lang="ru-RU" sz="2000" b="1" dirty="0" smtClean="0">
                <a:solidFill>
                  <a:srgbClr val="0070C0"/>
                </a:solidFill>
                <a:sym typeface="Wingdings" pitchFamily="2" charset="2"/>
              </a:rPr>
              <a:t>Прикрепление методических файлов</a:t>
            </a:r>
          </a:p>
          <a:p>
            <a:endParaRPr lang="ru-RU" sz="2000" b="1" dirty="0">
              <a:solidFill>
                <a:srgbClr val="0070C0"/>
              </a:solidFill>
              <a:sym typeface="Wingdings" pitchFamily="2" charset="2"/>
            </a:endParaRPr>
          </a:p>
          <a:p>
            <a:r>
              <a:rPr lang="ru-RU" sz="2000" b="1" dirty="0" smtClean="0">
                <a:solidFill>
                  <a:srgbClr val="0070C0"/>
                </a:solidFill>
                <a:sym typeface="Wingdings" pitchFamily="2" charset="2"/>
              </a:rPr>
              <a:t>Перейти к «Созданию домашнего задания» к занятию</a:t>
            </a:r>
          </a:p>
          <a:p>
            <a:endParaRPr lang="ru-RU" sz="2000" b="1" dirty="0" smtClean="0">
              <a:solidFill>
                <a:srgbClr val="0070C0"/>
              </a:solidFill>
            </a:endParaRPr>
          </a:p>
          <a:p>
            <a:r>
              <a:rPr lang="ru-RU" sz="2000" b="1" dirty="0" smtClean="0">
                <a:solidFill>
                  <a:srgbClr val="0070C0"/>
                </a:solidFill>
              </a:rPr>
              <a:t>Работа на занятии</a:t>
            </a:r>
          </a:p>
          <a:p>
            <a:endParaRPr lang="ru-RU" sz="2000" b="1" dirty="0">
              <a:solidFill>
                <a:srgbClr val="0070C0"/>
              </a:solidFill>
            </a:endParaRPr>
          </a:p>
          <a:p>
            <a:r>
              <a:rPr lang="ru-RU" sz="2000" b="1" dirty="0" smtClean="0">
                <a:solidFill>
                  <a:srgbClr val="0070C0"/>
                </a:solidFill>
              </a:rPr>
              <a:t>Журнал со списком учеников</a:t>
            </a:r>
          </a:p>
          <a:p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321498" y="1291549"/>
            <a:ext cx="3888432" cy="1587133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9209930" y="2163249"/>
            <a:ext cx="1944216" cy="931458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206850" y="2950691"/>
            <a:ext cx="3888432" cy="864096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177482" y="3814787"/>
            <a:ext cx="4146946" cy="505713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170268" y="4320500"/>
            <a:ext cx="4154160" cy="746988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206850" y="5067488"/>
            <a:ext cx="5947296" cy="1414552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4023360" y="1623060"/>
            <a:ext cx="4457700" cy="34290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977640" y="2251710"/>
            <a:ext cx="5326380" cy="251460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000500" y="2880360"/>
            <a:ext cx="1371600" cy="308610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4023360" y="3920490"/>
            <a:ext cx="4537710" cy="147153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V="1">
            <a:off x="4023360" y="4462859"/>
            <a:ext cx="4322474" cy="231135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4023360" y="5326955"/>
            <a:ext cx="5690626" cy="648072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9912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9756" y="49143"/>
            <a:ext cx="10615613" cy="45327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Домашнее задание: редактирование</a:t>
            </a:r>
            <a:endParaRPr lang="ru-RU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5394" y="539636"/>
            <a:ext cx="6336704" cy="6081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8930" y="611003"/>
            <a:ext cx="374441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sym typeface="Wingdings" pitchFamily="2" charset="2"/>
              </a:rPr>
              <a:t>Выбирается вид оценки</a:t>
            </a:r>
          </a:p>
          <a:p>
            <a:endParaRPr lang="ru-RU" sz="2000" b="1" dirty="0" smtClean="0">
              <a:solidFill>
                <a:srgbClr val="0070C0"/>
              </a:solidFill>
              <a:sym typeface="Wingdings" pitchFamily="2" charset="2"/>
            </a:endParaRPr>
          </a:p>
          <a:p>
            <a:r>
              <a:rPr lang="ru-RU" sz="2000" b="1" dirty="0" smtClean="0">
                <a:solidFill>
                  <a:srgbClr val="0070C0"/>
                </a:solidFill>
                <a:sym typeface="Wingdings" pitchFamily="2" charset="2"/>
              </a:rPr>
              <a:t>Ставятся галочки если: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rgbClr val="0070C0"/>
                </a:solidFill>
                <a:sym typeface="Wingdings" pitchFamily="2" charset="2"/>
              </a:rPr>
              <a:t>Требуется проверка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rgbClr val="0070C0"/>
                </a:solidFill>
                <a:sym typeface="Wingdings" pitchFamily="2" charset="2"/>
              </a:rPr>
              <a:t>Требуется файл с результатом</a:t>
            </a:r>
            <a:endParaRPr lang="en-US" sz="2000" b="1" dirty="0" smtClean="0">
              <a:solidFill>
                <a:srgbClr val="0070C0"/>
              </a:solidFill>
              <a:sym typeface="Wingdings" pitchFamily="2" charset="2"/>
            </a:endParaRPr>
          </a:p>
          <a:p>
            <a:endParaRPr lang="ru-RU" sz="2000" b="1" dirty="0" smtClean="0">
              <a:solidFill>
                <a:srgbClr val="0070C0"/>
              </a:solidFill>
              <a:sym typeface="Wingdings" pitchFamily="2" charset="2"/>
            </a:endParaRPr>
          </a:p>
          <a:p>
            <a:r>
              <a:rPr lang="ru-RU" sz="2000" b="1" dirty="0" smtClean="0">
                <a:solidFill>
                  <a:srgbClr val="0070C0"/>
                </a:solidFill>
                <a:sym typeface="Wingdings" pitchFamily="2" charset="2"/>
              </a:rPr>
              <a:t>Описывается домашнее задание</a:t>
            </a:r>
          </a:p>
          <a:p>
            <a:endParaRPr lang="ru-RU" sz="2000" b="1" dirty="0">
              <a:solidFill>
                <a:srgbClr val="0070C0"/>
              </a:solidFill>
              <a:sym typeface="Wingdings" pitchFamily="2" charset="2"/>
            </a:endParaRPr>
          </a:p>
          <a:p>
            <a:r>
              <a:rPr lang="ru-RU" sz="2000" b="1" dirty="0" smtClean="0">
                <a:solidFill>
                  <a:srgbClr val="0070C0"/>
                </a:solidFill>
              </a:rPr>
              <a:t>Лимитируется время на выполнение</a:t>
            </a:r>
          </a:p>
          <a:p>
            <a:endParaRPr lang="ru-RU" sz="2000" b="1" dirty="0">
              <a:solidFill>
                <a:srgbClr val="0070C0"/>
              </a:solidFill>
            </a:endParaRPr>
          </a:p>
          <a:p>
            <a:r>
              <a:rPr lang="ru-RU" sz="2000" b="1" dirty="0" smtClean="0">
                <a:solidFill>
                  <a:srgbClr val="0070C0"/>
                </a:solidFill>
              </a:rPr>
              <a:t>Прикрепляется файл с дополнительными материалами.</a:t>
            </a:r>
          </a:p>
          <a:p>
            <a:endParaRPr lang="ru-RU" sz="2000" b="1" dirty="0">
              <a:solidFill>
                <a:srgbClr val="0070C0"/>
              </a:solidFill>
            </a:endParaRPr>
          </a:p>
          <a:p>
            <a:r>
              <a:rPr lang="ru-RU" sz="2000" b="1" dirty="0" smtClean="0">
                <a:solidFill>
                  <a:srgbClr val="0070C0"/>
                </a:solidFill>
              </a:rPr>
              <a:t>Подтверждается выдача домашнего задания.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556435" y="5900880"/>
            <a:ext cx="1138615" cy="362179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134842" y="2518645"/>
            <a:ext cx="3715048" cy="487446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48897" y="3428984"/>
            <a:ext cx="4146946" cy="820809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529409" y="4480929"/>
            <a:ext cx="4266433" cy="956996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529409" y="5398963"/>
            <a:ext cx="4320481" cy="465095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3089250" y="862459"/>
            <a:ext cx="2232248" cy="1800200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3089250" y="3166715"/>
            <a:ext cx="1643757" cy="1944216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161258" y="4138823"/>
            <a:ext cx="1571749" cy="1620180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3305274" y="5254947"/>
            <a:ext cx="1343623" cy="792088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Скругленный прямоугольник 27"/>
          <p:cNvSpPr/>
          <p:nvPr/>
        </p:nvSpPr>
        <p:spPr>
          <a:xfrm>
            <a:off x="4385394" y="6263059"/>
            <a:ext cx="2336976" cy="362179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3089250" y="1914959"/>
            <a:ext cx="1643757" cy="1665591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3161258" y="6263059"/>
            <a:ext cx="1571749" cy="181089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9299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372</Words>
  <Application>Microsoft Office PowerPoint</Application>
  <PresentationFormat>Произвольный</PresentationFormat>
  <Paragraphs>77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Тематическое планирование</vt:lpstr>
      <vt:lpstr>Тематическое планирование.</vt:lpstr>
      <vt:lpstr>Предварительная подготовка к тематическому планированию предполагает:</vt:lpstr>
      <vt:lpstr>Презентация PowerPoint</vt:lpstr>
      <vt:lpstr>Презентация PowerPoint</vt:lpstr>
      <vt:lpstr>Презентация PowerPoint</vt:lpstr>
      <vt:lpstr>Презентация PowerPoint</vt:lpstr>
      <vt:lpstr>Редактирование конкретного занятия.</vt:lpstr>
      <vt:lpstr>Домашнее задание: редактирование</vt:lpstr>
      <vt:lpstr>Домашнее задание: выдача и контроль</vt:lpstr>
      <vt:lpstr>Презентация PowerPoint</vt:lpstr>
      <vt:lpstr>Презентация PowerPoint</vt:lpstr>
      <vt:lpstr>Домашние задания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Тематическое планирование</dc:title>
  <dc:creator>1q</dc:creator>
  <cp:lastModifiedBy>1q</cp:lastModifiedBy>
  <cp:revision>25</cp:revision>
  <dcterms:created xsi:type="dcterms:W3CDTF">2017-04-09T23:12:40Z</dcterms:created>
  <dcterms:modified xsi:type="dcterms:W3CDTF">2017-04-10T03:11:47Z</dcterms:modified>
</cp:coreProperties>
</file>