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58" r:id="rId4"/>
    <p:sldId id="262" r:id="rId5"/>
    <p:sldId id="263" r:id="rId6"/>
    <p:sldId id="264" r:id="rId7"/>
    <p:sldId id="271" r:id="rId8"/>
  </p:sldIdLst>
  <p:sldSz cx="11795125" cy="662146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78" y="-474"/>
      </p:cViewPr>
      <p:guideLst>
        <p:guide orient="horz" pos="2086"/>
        <p:guide pos="371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84635" y="2056947"/>
            <a:ext cx="10025856" cy="141932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69269" y="3752162"/>
            <a:ext cx="8256588" cy="16921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AB67-7E8B-4E20-B2A3-8B40FD2D3F87}" type="datetimeFigureOut">
              <a:rPr lang="ru-RU" smtClean="0"/>
              <a:t>26.04.2017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8E012-BC75-401F-BE32-19597EAD66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4893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AB67-7E8B-4E20-B2A3-8B40FD2D3F87}" type="datetimeFigureOut">
              <a:rPr lang="ru-RU" smtClean="0"/>
              <a:t>26.04.2017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8E012-BC75-401F-BE32-19597EAD66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9199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551466" y="265166"/>
            <a:ext cx="2653903" cy="564970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89756" y="265166"/>
            <a:ext cx="7765124" cy="564970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AB67-7E8B-4E20-B2A3-8B40FD2D3F87}" type="datetimeFigureOut">
              <a:rPr lang="ru-RU" smtClean="0"/>
              <a:t>26.04.2017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8E012-BC75-401F-BE32-19597EAD66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2749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AB67-7E8B-4E20-B2A3-8B40FD2D3F87}" type="datetimeFigureOut">
              <a:rPr lang="ru-RU" smtClean="0"/>
              <a:t>26.04.2017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8E012-BC75-401F-BE32-19597EAD66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3990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1734" y="4254904"/>
            <a:ext cx="10025856" cy="131509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31734" y="2806460"/>
            <a:ext cx="10025856" cy="144844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AB67-7E8B-4E20-B2A3-8B40FD2D3F87}" type="datetimeFigureOut">
              <a:rPr lang="ru-RU" smtClean="0"/>
              <a:t>26.04.2017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8E012-BC75-401F-BE32-19597EAD66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3073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89756" y="1545008"/>
            <a:ext cx="5209514" cy="43698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995855" y="1545008"/>
            <a:ext cx="5209514" cy="43698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AB67-7E8B-4E20-B2A3-8B40FD2D3F87}" type="datetimeFigureOut">
              <a:rPr lang="ru-RU" smtClean="0"/>
              <a:t>26.04.2017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8E012-BC75-401F-BE32-19597EAD66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7601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89756" y="1482166"/>
            <a:ext cx="5211562" cy="61769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89756" y="2099863"/>
            <a:ext cx="5211562" cy="38150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991762" y="1482166"/>
            <a:ext cx="5213609" cy="61769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991762" y="2099863"/>
            <a:ext cx="5213609" cy="38150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AB67-7E8B-4E20-B2A3-8B40FD2D3F87}" type="datetimeFigureOut">
              <a:rPr lang="ru-RU" smtClean="0"/>
              <a:t>26.04.2017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8E012-BC75-401F-BE32-19597EAD66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7798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AB67-7E8B-4E20-B2A3-8B40FD2D3F87}" type="datetimeFigureOut">
              <a:rPr lang="ru-RU" smtClean="0"/>
              <a:t>26.04.2017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8E012-BC75-401F-BE32-19597EAD66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3339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AB67-7E8B-4E20-B2A3-8B40FD2D3F87}" type="datetimeFigureOut">
              <a:rPr lang="ru-RU" smtClean="0"/>
              <a:t>26.04.2017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8E012-BC75-401F-BE32-19597EAD66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5452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9758" y="263632"/>
            <a:ext cx="3880515" cy="112197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11566" y="263634"/>
            <a:ext cx="6593803" cy="56512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89758" y="1385604"/>
            <a:ext cx="3880515" cy="452926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AB67-7E8B-4E20-B2A3-8B40FD2D3F87}" type="datetimeFigureOut">
              <a:rPr lang="ru-RU" smtClean="0"/>
              <a:t>26.04.2017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8E012-BC75-401F-BE32-19597EAD66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0397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11927" y="4635025"/>
            <a:ext cx="7077075" cy="54719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11927" y="591640"/>
            <a:ext cx="7077075" cy="397287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11927" y="5182215"/>
            <a:ext cx="7077075" cy="77710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AB67-7E8B-4E20-B2A3-8B40FD2D3F87}" type="datetimeFigureOut">
              <a:rPr lang="ru-RU" smtClean="0"/>
              <a:t>26.04.2017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8E012-BC75-401F-BE32-19597EAD66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4803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7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9756" y="265167"/>
            <a:ext cx="10615613" cy="11035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89756" y="1545008"/>
            <a:ext cx="10615613" cy="43698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89756" y="6137116"/>
            <a:ext cx="2752196" cy="3525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0AB67-7E8B-4E20-B2A3-8B40FD2D3F87}" type="datetimeFigureOut">
              <a:rPr lang="ru-RU" smtClean="0"/>
              <a:t>26.04.2017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0001" y="6137116"/>
            <a:ext cx="3735123" cy="3525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453173" y="6137116"/>
            <a:ext cx="2752196" cy="3525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8E012-BC75-401F-BE32-19597EAD66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9126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793538" cy="662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4954" y="4606875"/>
            <a:ext cx="10615613" cy="1103577"/>
          </a:xfrm>
        </p:spPr>
        <p:txBody>
          <a:bodyPr>
            <a:noAutofit/>
          </a:bodyPr>
          <a:lstStyle/>
          <a:p>
            <a:r>
              <a:rPr lang="ru-RU" sz="6500" b="1" dirty="0" smtClean="0"/>
              <a:t>Заполнение журнала</a:t>
            </a:r>
            <a:endParaRPr lang="ru-RU" sz="6500" b="1" dirty="0"/>
          </a:p>
        </p:txBody>
      </p:sp>
    </p:spTree>
    <p:extLst>
      <p:ext uri="{BB962C8B-B14F-4D97-AF65-F5344CB8AC3E}">
        <p14:creationId xmlns:p14="http://schemas.microsoft.com/office/powerpoint/2010/main" val="1850471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4954" y="118922"/>
            <a:ext cx="11017224" cy="1103577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Предварительная подготовка к </a:t>
            </a:r>
            <a:r>
              <a:rPr lang="ru-RU" b="1" dirty="0" smtClean="0"/>
              <a:t>заполнению журнала </a:t>
            </a:r>
            <a:r>
              <a:rPr lang="ru-RU" b="1" dirty="0" smtClean="0"/>
              <a:t>предполагает: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73226" y="1582539"/>
            <a:ext cx="7108006" cy="3384376"/>
          </a:xfrm>
        </p:spPr>
        <p:txBody>
          <a:bodyPr/>
          <a:lstStyle/>
          <a:p>
            <a:r>
              <a:rPr lang="ru-RU" dirty="0" smtClean="0"/>
              <a:t>Внесение групп</a:t>
            </a:r>
          </a:p>
          <a:p>
            <a:r>
              <a:rPr lang="ru-RU" dirty="0" smtClean="0"/>
              <a:t>Внесение сроков планирования</a:t>
            </a:r>
          </a:p>
          <a:p>
            <a:r>
              <a:rPr lang="ru-RU" dirty="0" smtClean="0"/>
              <a:t>Внесение преподавателей</a:t>
            </a:r>
          </a:p>
          <a:p>
            <a:r>
              <a:rPr lang="ru-RU" dirty="0" smtClean="0"/>
              <a:t>Внесение предметов</a:t>
            </a:r>
          </a:p>
          <a:p>
            <a:r>
              <a:rPr lang="ru-RU" dirty="0" smtClean="0"/>
              <a:t>Внесение </a:t>
            </a:r>
            <a:r>
              <a:rPr lang="ru-RU" b="1" dirty="0" smtClean="0">
                <a:solidFill>
                  <a:srgbClr val="FF0000"/>
                </a:solidFill>
              </a:rPr>
              <a:t>расписания 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0256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8839" y="188305"/>
            <a:ext cx="7433339" cy="6146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80938" y="1453039"/>
            <a:ext cx="213423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0070C0"/>
                </a:solidFill>
              </a:rPr>
              <a:t>ОБРАЗОВАНИЕ </a:t>
            </a:r>
            <a:r>
              <a:rPr lang="en-US" sz="2000" b="1" dirty="0" smtClean="0">
                <a:solidFill>
                  <a:srgbClr val="0070C0"/>
                </a:solidFill>
                <a:sym typeface="Wingdings" pitchFamily="2" charset="2"/>
              </a:rPr>
              <a:t></a:t>
            </a:r>
            <a:endParaRPr lang="ru-RU" sz="2000" b="1" dirty="0" smtClean="0">
              <a:solidFill>
                <a:srgbClr val="0070C0"/>
              </a:solidFill>
              <a:sym typeface="Wingdings" pitchFamily="2" charset="2"/>
            </a:endParaRPr>
          </a:p>
          <a:p>
            <a:r>
              <a:rPr lang="en-US" sz="2000" b="1" dirty="0" smtClean="0">
                <a:solidFill>
                  <a:srgbClr val="0070C0"/>
                </a:solidFill>
                <a:sym typeface="Wingdings" pitchFamily="2" charset="2"/>
              </a:rPr>
              <a:t> </a:t>
            </a:r>
          </a:p>
          <a:p>
            <a:r>
              <a:rPr lang="ru-RU" sz="2000" b="1" dirty="0" smtClean="0">
                <a:solidFill>
                  <a:srgbClr val="0070C0"/>
                </a:solidFill>
                <a:sym typeface="Wingdings" pitchFamily="2" charset="2"/>
              </a:rPr>
              <a:t>Журналы </a:t>
            </a:r>
            <a:r>
              <a:rPr lang="en-US" sz="2000" b="1" dirty="0" smtClean="0">
                <a:solidFill>
                  <a:srgbClr val="0070C0"/>
                </a:solidFill>
                <a:sym typeface="Wingdings" pitchFamily="2" charset="2"/>
              </a:rPr>
              <a:t></a:t>
            </a:r>
            <a:endParaRPr lang="ru-RU" sz="2000" b="1" dirty="0" smtClean="0">
              <a:solidFill>
                <a:srgbClr val="0070C0"/>
              </a:solidFill>
              <a:sym typeface="Wingdings" pitchFamily="2" charset="2"/>
            </a:endParaRPr>
          </a:p>
          <a:p>
            <a:endParaRPr lang="en-US" sz="2000" b="1" dirty="0" smtClean="0">
              <a:solidFill>
                <a:srgbClr val="0070C0"/>
              </a:solidFill>
              <a:sym typeface="Wingdings" pitchFamily="2" charset="2"/>
            </a:endParaRPr>
          </a:p>
          <a:p>
            <a:r>
              <a:rPr lang="ru-RU" sz="2000" b="1" dirty="0" smtClean="0">
                <a:solidFill>
                  <a:srgbClr val="0070C0"/>
                </a:solidFill>
                <a:sym typeface="Wingdings" pitchFamily="2" charset="2"/>
              </a:rPr>
              <a:t>Журналы</a:t>
            </a:r>
            <a:endParaRPr lang="ru-RU" sz="2000" b="1" dirty="0" smtClean="0">
              <a:solidFill>
                <a:srgbClr val="0070C0"/>
              </a:solidFill>
            </a:endParaRPr>
          </a:p>
          <a:p>
            <a:endParaRPr lang="ru-RU" sz="2000" b="1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0938" y="853748"/>
            <a:ext cx="23597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КАК ЗАЙТИ?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8849890" y="646435"/>
            <a:ext cx="1224136" cy="585356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>
            <a:glow rad="127000">
              <a:schemeClr val="bg1"/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4457402" y="2455927"/>
            <a:ext cx="1127035" cy="585356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>
            <a:glow rad="127000">
              <a:schemeClr val="bg1"/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" name="Прямая со стрелкой 14"/>
          <p:cNvCxnSpPr/>
          <p:nvPr/>
        </p:nvCxnSpPr>
        <p:spPr>
          <a:xfrm flipV="1">
            <a:off x="2945234" y="939113"/>
            <a:ext cx="6048672" cy="1224136"/>
          </a:xfrm>
          <a:prstGeom prst="straightConnector1">
            <a:avLst/>
          </a:prstGeom>
          <a:ln w="53975">
            <a:solidFill>
              <a:srgbClr val="FF0000"/>
            </a:solidFill>
            <a:tailEnd type="arrow"/>
          </a:ln>
          <a:effectLst>
            <a:glow rad="127000">
              <a:schemeClr val="bg1"/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Овал 24"/>
          <p:cNvSpPr/>
          <p:nvPr/>
        </p:nvSpPr>
        <p:spPr>
          <a:xfrm>
            <a:off x="7661267" y="214387"/>
            <a:ext cx="1476655" cy="585356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>
            <a:glow rad="127000">
              <a:schemeClr val="bg1"/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 стрелкой 8"/>
          <p:cNvCxnSpPr/>
          <p:nvPr/>
        </p:nvCxnSpPr>
        <p:spPr>
          <a:xfrm flipV="1">
            <a:off x="2441178" y="646435"/>
            <a:ext cx="5400600" cy="936104"/>
          </a:xfrm>
          <a:prstGeom prst="straightConnector1">
            <a:avLst/>
          </a:prstGeom>
          <a:ln w="53975">
            <a:solidFill>
              <a:srgbClr val="FF0000"/>
            </a:solidFill>
            <a:tailEnd type="arrow"/>
          </a:ln>
          <a:effectLst>
            <a:glow rad="127000">
              <a:schemeClr val="bg1"/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V="1">
            <a:off x="3643492" y="2748605"/>
            <a:ext cx="957926" cy="130078"/>
          </a:xfrm>
          <a:prstGeom prst="straightConnector1">
            <a:avLst/>
          </a:prstGeom>
          <a:ln w="53975">
            <a:solidFill>
              <a:srgbClr val="FF0000"/>
            </a:solidFill>
            <a:tailEnd type="arrow"/>
          </a:ln>
          <a:effectLst>
            <a:glow rad="127000">
              <a:schemeClr val="bg1"/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9251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7282" y="361848"/>
            <a:ext cx="8289577" cy="5027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74231" y="1798563"/>
            <a:ext cx="28107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КАК ВЫБРАТЬ?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80938" y="2446635"/>
            <a:ext cx="396044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ru-RU" b="1" dirty="0" smtClean="0">
                <a:solidFill>
                  <a:srgbClr val="00B050"/>
                </a:solidFill>
              </a:rPr>
              <a:t>Выбираем группу</a:t>
            </a:r>
            <a:endParaRPr lang="ru-RU" b="1" dirty="0" smtClean="0">
              <a:solidFill>
                <a:srgbClr val="00B050"/>
              </a:solidFill>
            </a:endParaRPr>
          </a:p>
          <a:p>
            <a:pPr>
              <a:spcBef>
                <a:spcPts val="1200"/>
              </a:spcBef>
            </a:pPr>
            <a:endParaRPr lang="ru-RU" b="1" dirty="0" smtClean="0">
              <a:solidFill>
                <a:srgbClr val="00B050"/>
              </a:solidFill>
            </a:endParaRPr>
          </a:p>
          <a:p>
            <a:pPr>
              <a:spcBef>
                <a:spcPts val="1200"/>
              </a:spcBef>
            </a:pPr>
            <a:endParaRPr lang="ru-RU" b="1" dirty="0">
              <a:solidFill>
                <a:srgbClr val="00B050"/>
              </a:solidFill>
            </a:endParaRPr>
          </a:p>
          <a:p>
            <a:pPr>
              <a:spcBef>
                <a:spcPts val="1200"/>
              </a:spcBef>
            </a:pPr>
            <a:endParaRPr lang="ru-RU" b="1" dirty="0" smtClean="0">
              <a:solidFill>
                <a:srgbClr val="00B050"/>
              </a:solidFill>
            </a:endParaRPr>
          </a:p>
          <a:p>
            <a:pPr>
              <a:spcBef>
                <a:spcPts val="1200"/>
              </a:spcBef>
            </a:pPr>
            <a:endParaRPr lang="ru-RU" b="1" dirty="0" smtClean="0">
              <a:solidFill>
                <a:srgbClr val="00B050"/>
              </a:solidFill>
            </a:endParaRPr>
          </a:p>
          <a:p>
            <a:pPr>
              <a:spcBef>
                <a:spcPts val="1200"/>
              </a:spcBef>
            </a:pPr>
            <a:endParaRPr lang="ru-RU" b="1" dirty="0">
              <a:solidFill>
                <a:srgbClr val="00B050"/>
              </a:solidFill>
            </a:endParaRPr>
          </a:p>
          <a:p>
            <a:pPr>
              <a:spcBef>
                <a:spcPts val="1200"/>
              </a:spcBef>
            </a:pPr>
            <a:r>
              <a:rPr lang="ru-RU" b="1" dirty="0" smtClean="0">
                <a:solidFill>
                  <a:srgbClr val="00B050"/>
                </a:solidFill>
              </a:rPr>
              <a:t>Журнал за неделю</a:t>
            </a:r>
          </a:p>
          <a:p>
            <a:pPr>
              <a:spcBef>
                <a:spcPts val="1200"/>
              </a:spcBef>
            </a:pPr>
            <a:r>
              <a:rPr lang="ru-RU" b="1" dirty="0" smtClean="0">
                <a:solidFill>
                  <a:srgbClr val="00B050"/>
                </a:solidFill>
              </a:rPr>
              <a:t>Журнал за день</a:t>
            </a:r>
          </a:p>
          <a:p>
            <a:pPr>
              <a:spcBef>
                <a:spcPts val="1200"/>
              </a:spcBef>
            </a:pPr>
            <a:r>
              <a:rPr lang="ru-RU" b="1" dirty="0" smtClean="0">
                <a:solidFill>
                  <a:srgbClr val="00B050"/>
                </a:solidFill>
              </a:rPr>
              <a:t>Журнал по предмету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1" name="Овал 30"/>
          <p:cNvSpPr/>
          <p:nvPr/>
        </p:nvSpPr>
        <p:spPr>
          <a:xfrm>
            <a:off x="8062130" y="2590651"/>
            <a:ext cx="270030" cy="288032"/>
          </a:xfrm>
          <a:prstGeom prst="ellipse">
            <a:avLst/>
          </a:prstGeom>
          <a:noFill/>
          <a:ln>
            <a:solidFill>
              <a:srgbClr val="00B05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3" name="Прямая со стрелкой 32"/>
          <p:cNvCxnSpPr/>
          <p:nvPr/>
        </p:nvCxnSpPr>
        <p:spPr>
          <a:xfrm flipV="1">
            <a:off x="2581498" y="2875846"/>
            <a:ext cx="5404296" cy="2339706"/>
          </a:xfrm>
          <a:prstGeom prst="straightConnector1">
            <a:avLst/>
          </a:prstGeom>
          <a:ln w="53975">
            <a:solidFill>
              <a:srgbClr val="00B050"/>
            </a:solidFill>
            <a:tailEnd type="arrow"/>
          </a:ln>
          <a:effectLst>
            <a:glow rad="127000">
              <a:schemeClr val="bg1"/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Овал 33"/>
          <p:cNvSpPr/>
          <p:nvPr/>
        </p:nvSpPr>
        <p:spPr>
          <a:xfrm>
            <a:off x="3521298" y="3890556"/>
            <a:ext cx="862966" cy="434884"/>
          </a:xfrm>
          <a:prstGeom prst="ellipse">
            <a:avLst/>
          </a:prstGeom>
          <a:noFill/>
          <a:ln>
            <a:solidFill>
              <a:srgbClr val="00B050"/>
            </a:solidFill>
          </a:ln>
          <a:effectLst>
            <a:glow rad="127000">
              <a:schemeClr val="bg1"/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5" name="Прямая со стрелкой 34"/>
          <p:cNvCxnSpPr/>
          <p:nvPr/>
        </p:nvCxnSpPr>
        <p:spPr>
          <a:xfrm>
            <a:off x="2581498" y="2734667"/>
            <a:ext cx="1155824" cy="1296144"/>
          </a:xfrm>
          <a:prstGeom prst="straightConnector1">
            <a:avLst/>
          </a:prstGeom>
          <a:ln w="53975">
            <a:solidFill>
              <a:srgbClr val="00B050"/>
            </a:solidFill>
            <a:tailEnd type="arrow"/>
          </a:ln>
          <a:effectLst>
            <a:glow rad="127000">
              <a:schemeClr val="bg1"/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 flipV="1">
            <a:off x="2581498" y="2734667"/>
            <a:ext cx="6556424" cy="2880320"/>
          </a:xfrm>
          <a:prstGeom prst="straightConnector1">
            <a:avLst/>
          </a:prstGeom>
          <a:ln w="53975">
            <a:solidFill>
              <a:srgbClr val="00B050"/>
            </a:solidFill>
            <a:tailEnd type="arrow"/>
          </a:ln>
          <a:effectLst>
            <a:glow rad="127000">
              <a:schemeClr val="bg1"/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Овал 14"/>
          <p:cNvSpPr/>
          <p:nvPr/>
        </p:nvSpPr>
        <p:spPr>
          <a:xfrm>
            <a:off x="9137922" y="2587814"/>
            <a:ext cx="270030" cy="288032"/>
          </a:xfrm>
          <a:prstGeom prst="ellipse">
            <a:avLst/>
          </a:prstGeom>
          <a:noFill/>
          <a:ln>
            <a:solidFill>
              <a:srgbClr val="00B05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9785994" y="2158603"/>
            <a:ext cx="1296144" cy="288032"/>
          </a:xfrm>
          <a:prstGeom prst="ellipse">
            <a:avLst/>
          </a:prstGeom>
          <a:noFill/>
          <a:ln>
            <a:solidFill>
              <a:srgbClr val="00B05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 стрелкой 20"/>
          <p:cNvCxnSpPr/>
          <p:nvPr/>
        </p:nvCxnSpPr>
        <p:spPr>
          <a:xfrm flipV="1">
            <a:off x="2733898" y="2587814"/>
            <a:ext cx="7700168" cy="3459222"/>
          </a:xfrm>
          <a:prstGeom prst="straightConnector1">
            <a:avLst/>
          </a:prstGeom>
          <a:ln w="53975">
            <a:solidFill>
              <a:srgbClr val="00B050"/>
            </a:solidFill>
            <a:tailEnd type="arrow"/>
          </a:ln>
          <a:effectLst>
            <a:glow rad="127000">
              <a:schemeClr val="bg1"/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42011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1378" y="4200355"/>
            <a:ext cx="7128791" cy="2494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7732" y="2086595"/>
            <a:ext cx="5856294" cy="2105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7362" y="214387"/>
            <a:ext cx="7308812" cy="18069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" name="TextBox 26"/>
          <p:cNvSpPr txBox="1"/>
          <p:nvPr/>
        </p:nvSpPr>
        <p:spPr>
          <a:xfrm>
            <a:off x="261417" y="2446635"/>
            <a:ext cx="396044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accent6"/>
                </a:solidFill>
              </a:rPr>
              <a:t>За день</a:t>
            </a:r>
          </a:p>
          <a:p>
            <a:pPr marL="285750" indent="-285750">
              <a:spcBef>
                <a:spcPts val="1200"/>
              </a:spcBef>
              <a:buFont typeface="Arial" pitchFamily="34" charset="0"/>
              <a:buChar char="•"/>
            </a:pPr>
            <a:endParaRPr lang="ru-RU" b="1" dirty="0">
              <a:solidFill>
                <a:schemeClr val="accent6"/>
              </a:solidFill>
            </a:endParaRPr>
          </a:p>
          <a:p>
            <a:pPr marL="285750" indent="-285750">
              <a:spcBef>
                <a:spcPts val="1200"/>
              </a:spcBef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accent6"/>
                </a:solidFill>
              </a:rPr>
              <a:t>За неделю</a:t>
            </a:r>
          </a:p>
          <a:p>
            <a:pPr marL="285750" indent="-285750">
              <a:spcBef>
                <a:spcPts val="1200"/>
              </a:spcBef>
              <a:buFont typeface="Arial" pitchFamily="34" charset="0"/>
              <a:buChar char="•"/>
            </a:pPr>
            <a:endParaRPr lang="ru-RU" b="1" dirty="0" smtClean="0">
              <a:solidFill>
                <a:schemeClr val="accent6"/>
              </a:solidFill>
            </a:endParaRPr>
          </a:p>
          <a:p>
            <a:pPr marL="285750" indent="-285750">
              <a:spcBef>
                <a:spcPts val="1200"/>
              </a:spcBef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accent6"/>
                </a:solidFill>
              </a:rPr>
              <a:t>По предмету</a:t>
            </a:r>
            <a:endParaRPr lang="ru-RU" b="1" dirty="0">
              <a:solidFill>
                <a:schemeClr val="accent6"/>
              </a:solidFill>
            </a:endParaRPr>
          </a:p>
        </p:txBody>
      </p:sp>
      <p:sp>
        <p:nvSpPr>
          <p:cNvPr id="31" name="Овал 30"/>
          <p:cNvSpPr/>
          <p:nvPr/>
        </p:nvSpPr>
        <p:spPr>
          <a:xfrm>
            <a:off x="3809330" y="0"/>
            <a:ext cx="7776863" cy="2021339"/>
          </a:xfrm>
          <a:prstGeom prst="ellipse">
            <a:avLst/>
          </a:prstGeom>
          <a:noFill/>
          <a:ln>
            <a:solidFill>
              <a:schemeClr val="accent6"/>
            </a:solidFill>
          </a:ln>
          <a:effectLst>
            <a:glow rad="127000">
              <a:schemeClr val="bg1"/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Овал 31"/>
          <p:cNvSpPr/>
          <p:nvPr/>
        </p:nvSpPr>
        <p:spPr>
          <a:xfrm>
            <a:off x="3953346" y="2067235"/>
            <a:ext cx="4824536" cy="1936637"/>
          </a:xfrm>
          <a:prstGeom prst="ellipse">
            <a:avLst/>
          </a:prstGeom>
          <a:noFill/>
          <a:ln>
            <a:solidFill>
              <a:schemeClr val="accent6"/>
            </a:solidFill>
          </a:ln>
          <a:effectLst>
            <a:glow rad="127000">
              <a:schemeClr val="bg1"/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3" name="Прямая со стрелкой 32"/>
          <p:cNvCxnSpPr/>
          <p:nvPr/>
        </p:nvCxnSpPr>
        <p:spPr>
          <a:xfrm flipV="1">
            <a:off x="1998418" y="3382739"/>
            <a:ext cx="2556284" cy="110336"/>
          </a:xfrm>
          <a:prstGeom prst="straightConnector1">
            <a:avLst/>
          </a:prstGeom>
          <a:ln w="53975">
            <a:solidFill>
              <a:schemeClr val="accent6"/>
            </a:solidFill>
            <a:tailEnd type="arrow"/>
          </a:ln>
          <a:effectLst>
            <a:glow rad="127000">
              <a:schemeClr val="bg1"/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Овал 33"/>
          <p:cNvSpPr/>
          <p:nvPr/>
        </p:nvSpPr>
        <p:spPr>
          <a:xfrm>
            <a:off x="4097362" y="4104539"/>
            <a:ext cx="5184576" cy="2516923"/>
          </a:xfrm>
          <a:prstGeom prst="ellipse">
            <a:avLst/>
          </a:prstGeom>
          <a:noFill/>
          <a:ln>
            <a:solidFill>
              <a:schemeClr val="accent6"/>
            </a:solidFill>
          </a:ln>
          <a:effectLst>
            <a:glow rad="127000">
              <a:schemeClr val="bg1"/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C000"/>
              </a:solidFill>
            </a:endParaRPr>
          </a:p>
        </p:txBody>
      </p:sp>
      <p:cxnSp>
        <p:nvCxnSpPr>
          <p:cNvPr id="35" name="Прямая со стрелкой 34"/>
          <p:cNvCxnSpPr/>
          <p:nvPr/>
        </p:nvCxnSpPr>
        <p:spPr>
          <a:xfrm flipV="1">
            <a:off x="2015836" y="1438523"/>
            <a:ext cx="2297550" cy="1188132"/>
          </a:xfrm>
          <a:prstGeom prst="straightConnector1">
            <a:avLst/>
          </a:prstGeom>
          <a:ln w="53975">
            <a:solidFill>
              <a:schemeClr val="accent6"/>
            </a:solidFill>
            <a:tailEnd type="arrow"/>
          </a:ln>
          <a:effectLst>
            <a:glow rad="127000">
              <a:schemeClr val="bg1"/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>
            <a:off x="2081138" y="4390851"/>
            <a:ext cx="2136594" cy="864096"/>
          </a:xfrm>
          <a:prstGeom prst="straightConnector1">
            <a:avLst/>
          </a:prstGeom>
          <a:ln w="53975">
            <a:solidFill>
              <a:schemeClr val="accent6"/>
            </a:solidFill>
            <a:tailEnd type="arrow"/>
          </a:ln>
          <a:effectLst>
            <a:glow rad="127000">
              <a:schemeClr val="bg1"/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Овал 17"/>
          <p:cNvSpPr/>
          <p:nvPr/>
        </p:nvSpPr>
        <p:spPr>
          <a:xfrm>
            <a:off x="10037531" y="4765188"/>
            <a:ext cx="1476655" cy="324476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9" name="Прямая со стрелкой 18"/>
          <p:cNvCxnSpPr>
            <a:stCxn id="20" idx="2"/>
            <a:endCxn id="18" idx="0"/>
          </p:cNvCxnSpPr>
          <p:nvPr/>
        </p:nvCxnSpPr>
        <p:spPr>
          <a:xfrm>
            <a:off x="10578081" y="3214295"/>
            <a:ext cx="197778" cy="1550893"/>
          </a:xfrm>
          <a:prstGeom prst="straightConnector1">
            <a:avLst/>
          </a:prstGeom>
          <a:ln w="53975">
            <a:solidFill>
              <a:srgbClr val="FF0000"/>
            </a:solidFill>
            <a:tailEnd type="arrow"/>
          </a:ln>
          <a:effectLst>
            <a:glow rad="127000">
              <a:schemeClr val="bg1"/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9785993" y="2290965"/>
            <a:ext cx="15841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ru-RU" b="1" dirty="0" smtClean="0">
                <a:solidFill>
                  <a:srgbClr val="FF0000"/>
                </a:solidFill>
              </a:rPr>
              <a:t>Памятка по заполнению журнала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74231" y="1798563"/>
            <a:ext cx="35237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КАКИЕ ЖУРНАЛЫ?</a:t>
            </a:r>
            <a:endParaRPr lang="ru-RU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3013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1080" y="432048"/>
            <a:ext cx="8449130" cy="52549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74231" y="1798563"/>
            <a:ext cx="53609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КАК ЗАПОЛНЯТЬ ОЦЕНКАМ ?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34058" y="2302619"/>
            <a:ext cx="3431256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ru-RU" b="1" dirty="0" smtClean="0">
                <a:solidFill>
                  <a:schemeClr val="accent4"/>
                </a:solidFill>
              </a:rPr>
              <a:t>Ввести следующие значения:</a:t>
            </a:r>
          </a:p>
          <a:p>
            <a:r>
              <a:rPr lang="ru-RU" sz="1100" dirty="0"/>
              <a:t>Для ввода с клавиатуры можно использовать только следующие символы: </a:t>
            </a:r>
          </a:p>
          <a:p>
            <a:pPr marL="171450" indent="-171450">
              <a:spcBef>
                <a:spcPts val="600"/>
              </a:spcBef>
              <a:buFont typeface="Arial" pitchFamily="34" charset="0"/>
              <a:buChar char="•"/>
            </a:pPr>
            <a:r>
              <a:rPr lang="ru-RU" sz="1100" b="1" dirty="0" smtClean="0"/>
              <a:t>цифры </a:t>
            </a:r>
            <a:r>
              <a:rPr lang="ru-RU" sz="1100" b="1" dirty="0"/>
              <a:t>от 1 до n</a:t>
            </a:r>
            <a:r>
              <a:rPr lang="ru-RU" sz="1100" dirty="0"/>
              <a:t>, в рамках выбранной балльной системы оценок (где n = 5,10,12,100); </a:t>
            </a:r>
          </a:p>
          <a:p>
            <a:pPr marL="171450" indent="-171450">
              <a:spcBef>
                <a:spcPts val="600"/>
              </a:spcBef>
              <a:buFont typeface="Arial" pitchFamily="34" charset="0"/>
              <a:buChar char="•"/>
            </a:pPr>
            <a:r>
              <a:rPr lang="ru-RU" sz="1100" b="1" dirty="0" smtClean="0"/>
              <a:t>буквы </a:t>
            </a:r>
            <a:r>
              <a:rPr lang="ru-RU" sz="1100" dirty="0"/>
              <a:t>– «большие» </a:t>
            </a:r>
            <a:r>
              <a:rPr lang="ru-RU" sz="1100" b="1" dirty="0"/>
              <a:t>латинские </a:t>
            </a:r>
            <a:r>
              <a:rPr lang="ru-RU" sz="1100" dirty="0"/>
              <a:t>или соответствующие им цифры, в рамках Американской системы оценок; </a:t>
            </a:r>
          </a:p>
          <a:p>
            <a:pPr marL="171450" indent="-171450">
              <a:spcBef>
                <a:spcPts val="600"/>
              </a:spcBef>
              <a:buFont typeface="Arial" pitchFamily="34" charset="0"/>
              <a:buChar char="•"/>
            </a:pPr>
            <a:r>
              <a:rPr lang="ru-RU" sz="1100" b="1" dirty="0" smtClean="0"/>
              <a:t>ЗЧ</a:t>
            </a:r>
            <a:r>
              <a:rPr lang="ru-RU" sz="1100" b="1" dirty="0"/>
              <a:t>, НЗ </a:t>
            </a:r>
            <a:r>
              <a:rPr lang="ru-RU" sz="1100" dirty="0"/>
              <a:t>– как «большие», так и «маленькие». Можно выставить в любой системе оценивания; </a:t>
            </a:r>
          </a:p>
          <a:p>
            <a:pPr marL="171450" indent="-171450">
              <a:spcBef>
                <a:spcPts val="600"/>
              </a:spcBef>
              <a:buFont typeface="Arial" pitchFamily="34" charset="0"/>
              <a:buChar char="•"/>
            </a:pPr>
            <a:r>
              <a:rPr lang="ru-RU" sz="1100" b="1" dirty="0" smtClean="0"/>
              <a:t>ОСВ </a:t>
            </a:r>
            <a:r>
              <a:rPr lang="ru-RU" sz="1100" dirty="0"/>
              <a:t>– как «большие», так и «маленькие», для обозначения освобождения от аттестации. Можно выставить в любой системе оценивания; </a:t>
            </a:r>
          </a:p>
          <a:p>
            <a:pPr marL="171450" indent="-171450">
              <a:spcBef>
                <a:spcPts val="600"/>
              </a:spcBef>
              <a:buFont typeface="Arial" pitchFamily="34" charset="0"/>
              <a:buChar char="•"/>
            </a:pPr>
            <a:r>
              <a:rPr lang="ru-RU" sz="1100" b="1" dirty="0" smtClean="0"/>
              <a:t>Н/А </a:t>
            </a:r>
            <a:r>
              <a:rPr lang="ru-RU" sz="1100" dirty="0"/>
              <a:t>– как «большие», так и «маленькие» буквы, для обозначения </a:t>
            </a:r>
            <a:r>
              <a:rPr lang="ru-RU" sz="1100" dirty="0" err="1"/>
              <a:t>неаттестации</a:t>
            </a:r>
            <a:r>
              <a:rPr lang="ru-RU" sz="1100" dirty="0"/>
              <a:t>. Можно выставить в любой системе оценивания. </a:t>
            </a:r>
          </a:p>
          <a:p>
            <a:endParaRPr lang="ru-RU" sz="1100" dirty="0"/>
          </a:p>
          <a:p>
            <a:r>
              <a:rPr lang="ru-RU" sz="1100" dirty="0"/>
              <a:t>Во всех видах работы на занятии можно выставить дробную и двойную оценку. Такая оценка выставляется через косую черту </a:t>
            </a:r>
            <a:r>
              <a:rPr lang="ru-RU" sz="1100" i="1" dirty="0"/>
              <a:t>«</a:t>
            </a:r>
            <a:r>
              <a:rPr lang="ru-RU" sz="1100" b="1" i="1" dirty="0"/>
              <a:t>/</a:t>
            </a:r>
            <a:r>
              <a:rPr lang="ru-RU" sz="1100" i="1" dirty="0"/>
              <a:t>» </a:t>
            </a:r>
            <a:r>
              <a:rPr lang="ru-RU" sz="1100" dirty="0"/>
              <a:t>без дополнительной настройки на странице работы. Например, «4/5». </a:t>
            </a:r>
            <a:endParaRPr lang="ru-RU" sz="1100" b="1" dirty="0">
              <a:solidFill>
                <a:schemeClr val="accent4"/>
              </a:solidFill>
            </a:endParaRPr>
          </a:p>
        </p:txBody>
      </p:sp>
      <p:sp>
        <p:nvSpPr>
          <p:cNvPr id="34" name="Овал 33"/>
          <p:cNvSpPr/>
          <p:nvPr/>
        </p:nvSpPr>
        <p:spPr>
          <a:xfrm>
            <a:off x="4529410" y="2518643"/>
            <a:ext cx="576064" cy="323627"/>
          </a:xfrm>
          <a:prstGeom prst="ellipse">
            <a:avLst/>
          </a:prstGeom>
          <a:noFill/>
          <a:ln>
            <a:solidFill>
              <a:schemeClr val="accent4"/>
            </a:solidFill>
          </a:ln>
          <a:effectLst>
            <a:glow rad="127000">
              <a:schemeClr val="bg1"/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C000"/>
              </a:solidFill>
            </a:endParaRPr>
          </a:p>
        </p:txBody>
      </p:sp>
      <p:cxnSp>
        <p:nvCxnSpPr>
          <p:cNvPr id="33" name="Прямая со стрелкой 32"/>
          <p:cNvCxnSpPr/>
          <p:nvPr/>
        </p:nvCxnSpPr>
        <p:spPr>
          <a:xfrm>
            <a:off x="3281080" y="2518643"/>
            <a:ext cx="1392346" cy="161813"/>
          </a:xfrm>
          <a:prstGeom prst="straightConnector1">
            <a:avLst/>
          </a:prstGeom>
          <a:ln w="53975">
            <a:solidFill>
              <a:schemeClr val="accent4"/>
            </a:solidFill>
            <a:tailEnd type="arrow"/>
          </a:ln>
          <a:effectLst>
            <a:glow rad="127000">
              <a:schemeClr val="bg1"/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31680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1418" y="18257"/>
            <a:ext cx="6977683" cy="4012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" name="TextBox 26"/>
          <p:cNvSpPr txBox="1"/>
          <p:nvPr/>
        </p:nvSpPr>
        <p:spPr>
          <a:xfrm>
            <a:off x="234058" y="2302619"/>
            <a:ext cx="343125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ru-RU" b="1" dirty="0" smtClean="0">
                <a:solidFill>
                  <a:schemeClr val="accent4"/>
                </a:solidFill>
              </a:rPr>
              <a:t>Выбрать «замечание к ведению журнала»:</a:t>
            </a:r>
            <a:endParaRPr lang="ru-RU" b="1" dirty="0" smtClean="0">
              <a:solidFill>
                <a:schemeClr val="accent4"/>
              </a:solidFill>
            </a:endParaRPr>
          </a:p>
          <a:p>
            <a:pPr>
              <a:spcBef>
                <a:spcPts val="1200"/>
              </a:spcBef>
            </a:pPr>
            <a:r>
              <a:rPr lang="ru-RU" b="1" dirty="0" smtClean="0">
                <a:solidFill>
                  <a:schemeClr val="accent4"/>
                </a:solidFill>
              </a:rPr>
              <a:t>Выбрать преподавателя</a:t>
            </a:r>
          </a:p>
          <a:p>
            <a:pPr>
              <a:spcBef>
                <a:spcPts val="1200"/>
              </a:spcBef>
            </a:pPr>
            <a:r>
              <a:rPr lang="ru-RU" b="1" dirty="0" smtClean="0">
                <a:solidFill>
                  <a:schemeClr val="accent4"/>
                </a:solidFill>
              </a:rPr>
              <a:t>Впечатать замечание</a:t>
            </a:r>
          </a:p>
          <a:p>
            <a:pPr>
              <a:spcBef>
                <a:spcPts val="1200"/>
              </a:spcBef>
            </a:pPr>
            <a:r>
              <a:rPr lang="ru-RU" b="1" dirty="0" smtClean="0">
                <a:solidFill>
                  <a:schemeClr val="accent4"/>
                </a:solidFill>
              </a:rPr>
              <a:t>Нажать на «Создать», чтобы замечание было внесено</a:t>
            </a:r>
            <a:endParaRPr lang="ru-RU" b="1" dirty="0">
              <a:solidFill>
                <a:schemeClr val="accent4"/>
              </a:solidFill>
            </a:endParaRPr>
          </a:p>
        </p:txBody>
      </p:sp>
      <p:sp>
        <p:nvSpPr>
          <p:cNvPr id="34" name="Овал 33"/>
          <p:cNvSpPr/>
          <p:nvPr/>
        </p:nvSpPr>
        <p:spPr>
          <a:xfrm>
            <a:off x="10347498" y="430411"/>
            <a:ext cx="1310704" cy="360040"/>
          </a:xfrm>
          <a:prstGeom prst="ellipse">
            <a:avLst/>
          </a:prstGeom>
          <a:noFill/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C000"/>
              </a:solidFill>
            </a:endParaRPr>
          </a:p>
        </p:txBody>
      </p:sp>
      <p:cxnSp>
        <p:nvCxnSpPr>
          <p:cNvPr id="33" name="Прямая со стрелкой 32"/>
          <p:cNvCxnSpPr/>
          <p:nvPr/>
        </p:nvCxnSpPr>
        <p:spPr>
          <a:xfrm flipV="1">
            <a:off x="3585974" y="610431"/>
            <a:ext cx="6761524" cy="1908212"/>
          </a:xfrm>
          <a:prstGeom prst="straightConnector1">
            <a:avLst/>
          </a:prstGeom>
          <a:ln w="53975">
            <a:solidFill>
              <a:schemeClr val="accent4"/>
            </a:solidFill>
            <a:tailEnd type="arrow"/>
          </a:ln>
          <a:effectLst>
            <a:glow rad="127000">
              <a:schemeClr val="bg1"/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V="1">
            <a:off x="3429000" y="2343150"/>
            <a:ext cx="3977640" cy="811530"/>
          </a:xfrm>
          <a:prstGeom prst="straightConnector1">
            <a:avLst/>
          </a:prstGeom>
          <a:ln w="53975">
            <a:solidFill>
              <a:schemeClr val="accent4"/>
            </a:solidFill>
            <a:tailEnd type="arrow"/>
          </a:ln>
          <a:effectLst>
            <a:glow rad="127000">
              <a:schemeClr val="bg1"/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V="1">
            <a:off x="3474720" y="2937510"/>
            <a:ext cx="4126230" cy="685800"/>
          </a:xfrm>
          <a:prstGeom prst="straightConnector1">
            <a:avLst/>
          </a:prstGeom>
          <a:ln w="53975">
            <a:solidFill>
              <a:schemeClr val="accent4"/>
            </a:solidFill>
            <a:tailEnd type="arrow"/>
          </a:ln>
          <a:effectLst>
            <a:glow rad="127000">
              <a:schemeClr val="bg1"/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V="1">
            <a:off x="3509010" y="3600450"/>
            <a:ext cx="4949190" cy="548640"/>
          </a:xfrm>
          <a:prstGeom prst="straightConnector1">
            <a:avLst/>
          </a:prstGeom>
          <a:ln w="53975">
            <a:solidFill>
              <a:schemeClr val="accent4"/>
            </a:solidFill>
            <a:tailEnd type="arrow"/>
          </a:ln>
          <a:effectLst>
            <a:glow rad="127000">
              <a:schemeClr val="bg1"/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74231" y="1798563"/>
            <a:ext cx="48494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КАК ВНЕСТИ ЗАМЕЧАНИЕ?</a:t>
            </a:r>
            <a:endParaRPr lang="ru-RU" sz="3200" b="1" dirty="0">
              <a:solidFill>
                <a:srgbClr val="FF0000"/>
              </a:solidFill>
            </a:endParaRP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820"/>
          <a:stretch/>
        </p:blipFill>
        <p:spPr bwMode="auto">
          <a:xfrm>
            <a:off x="4435948" y="4123255"/>
            <a:ext cx="7150246" cy="2232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Овал 28"/>
          <p:cNvSpPr/>
          <p:nvPr/>
        </p:nvSpPr>
        <p:spPr>
          <a:xfrm>
            <a:off x="4313386" y="4894907"/>
            <a:ext cx="5760727" cy="1504267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0" name="Прямая со стрелкой 29"/>
          <p:cNvCxnSpPr>
            <a:stCxn id="31" idx="3"/>
            <a:endCxn id="29" idx="2"/>
          </p:cNvCxnSpPr>
          <p:nvPr/>
        </p:nvCxnSpPr>
        <p:spPr>
          <a:xfrm>
            <a:off x="1889011" y="5277709"/>
            <a:ext cx="2424375" cy="369332"/>
          </a:xfrm>
          <a:prstGeom prst="straightConnector1">
            <a:avLst/>
          </a:prstGeom>
          <a:ln w="53975">
            <a:solidFill>
              <a:srgbClr val="FF0000"/>
            </a:solidFill>
            <a:tailEnd type="arrow"/>
          </a:ln>
          <a:effectLst>
            <a:glow rad="127000">
              <a:schemeClr val="bg1"/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04835" y="4954543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ru-RU" b="1" dirty="0" smtClean="0">
                <a:solidFill>
                  <a:srgbClr val="FF0000"/>
                </a:solidFill>
              </a:rPr>
              <a:t>Созданные замечания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60771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</TotalTime>
  <Words>235</Words>
  <Application>Microsoft Office PowerPoint</Application>
  <PresentationFormat>Произвольный</PresentationFormat>
  <Paragraphs>46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Заполнение журнала</vt:lpstr>
      <vt:lpstr>Предварительная подготовка к заполнению журнала предполагает: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Тематическое планирование</dc:title>
  <dc:creator>1q</dc:creator>
  <cp:lastModifiedBy>1q</cp:lastModifiedBy>
  <cp:revision>36</cp:revision>
  <dcterms:created xsi:type="dcterms:W3CDTF">2017-04-09T23:12:40Z</dcterms:created>
  <dcterms:modified xsi:type="dcterms:W3CDTF">2017-04-26T00:49:27Z</dcterms:modified>
</cp:coreProperties>
</file>