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1C1C1C"/>
    <a:srgbClr val="800000"/>
    <a:srgbClr val="CCFF99"/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3" d="100"/>
          <a:sy n="73" d="100"/>
        </p:scale>
        <p:origin x="-96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5EF0-0FD6-4244-BD09-9CC2A386419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D1C28-EB51-490D-BA0A-D075160E27F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D30A-6D35-43A2-95E4-0D125FEB4F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D39B-1B4C-4907-B7A0-3CBC775C2B2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CF663-F4EA-4C50-B2ED-77005D21CF3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F1123-8A12-4FA5-8DE9-CA1041B2A4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67EE-D854-4800-8EED-0BFA289EE0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23639-AADC-4EB1-9FCA-78B63A4EBF9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51046-C5E5-4D1E-A2BE-CB4564041F3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7ECF6-D738-49F8-AAE5-8FB916023D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E0C9B-42C5-4168-B1A7-6AFC1493F01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939536-41B6-41F0-BF81-A7A574454BD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Rectangle 173"/>
          <p:cNvSpPr>
            <a:spLocks noChangeArrowheads="1"/>
          </p:cNvSpPr>
          <p:nvPr/>
        </p:nvSpPr>
        <p:spPr bwMode="auto">
          <a:xfrm>
            <a:off x="571471" y="404664"/>
            <a:ext cx="4786347" cy="60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dirty="0" smtClean="0"/>
              <a:t>Материал к проведению </a:t>
            </a:r>
            <a:r>
              <a:rPr lang="ru-RU" sz="4000" dirty="0" err="1" smtClean="0"/>
              <a:t>внеучебного</a:t>
            </a:r>
            <a:r>
              <a:rPr lang="ru-RU" sz="4000" dirty="0" smtClean="0"/>
              <a:t> занятия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dirty="0" smtClean="0"/>
              <a:t>в рамках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ru-RU" sz="4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4000" b="1" dirty="0" smtClean="0">
                <a:solidFill>
                  <a:srgbClr val="FF0000"/>
                </a:solidFill>
              </a:rPr>
              <a:t>Дня финансовой грамотности</a:t>
            </a:r>
            <a:endParaRPr lang="ru-RU" sz="4000" b="1" dirty="0" smtClean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b="1" dirty="0" smtClean="0">
                <a:solidFill>
                  <a:srgbClr val="FF0000"/>
                </a:solidFill>
              </a:rPr>
              <a:t>Авторы: </a:t>
            </a:r>
            <a:r>
              <a:rPr lang="ru-RU" b="1" dirty="0" err="1" smtClean="0">
                <a:solidFill>
                  <a:srgbClr val="FF0000"/>
                </a:solidFill>
              </a:rPr>
              <a:t>Дробашко</a:t>
            </a:r>
            <a:r>
              <a:rPr lang="ru-RU" b="1" dirty="0" smtClean="0">
                <a:solidFill>
                  <a:srgbClr val="FF0000"/>
                </a:solidFill>
              </a:rPr>
              <a:t> М.В., </a:t>
            </a:r>
            <a:r>
              <a:rPr lang="ru-RU" b="1" dirty="0" err="1" smtClean="0">
                <a:solidFill>
                  <a:srgbClr val="FF0000"/>
                </a:solidFill>
              </a:rPr>
              <a:t>Бажайкина</a:t>
            </a:r>
            <a:r>
              <a:rPr lang="ru-RU" b="1" dirty="0" smtClean="0">
                <a:solidFill>
                  <a:srgbClr val="FF0000"/>
                </a:solidFill>
              </a:rPr>
              <a:t> М.С</a:t>
            </a:r>
            <a:r>
              <a:rPr lang="ru-RU" b="1" smtClean="0">
                <a:solidFill>
                  <a:srgbClr val="FF0000"/>
                </a:solidFill>
              </a:rPr>
              <a:t>., преподаватели КГА </a:t>
            </a:r>
            <a:r>
              <a:rPr lang="ru-RU" b="1" dirty="0" smtClean="0">
                <a:solidFill>
                  <a:srgbClr val="FF0000"/>
                </a:solidFill>
              </a:rPr>
              <a:t>ПОУ ГАСКК МЦК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Один из создателей экономической теории?</a:t>
            </a:r>
            <a:r>
              <a:rPr lang="ru-RU" sz="2800" dirty="0" smtClean="0"/>
              <a:t> </a:t>
            </a:r>
            <a:r>
              <a:rPr lang="ru-RU" sz="2800" b="1" dirty="0" smtClean="0">
                <a:latin typeface="Times New Roman"/>
                <a:ea typeface="Calibri"/>
              </a:rPr>
              <a:t>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1715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Зигмунд Фрейд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1928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Фридрих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Энгельс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1651" y="3573016"/>
            <a:ext cx="1798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Ленин В.И.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738" y="35730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1)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67502" y="41005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2)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7502" y="458335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3)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213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/>
                <a:ea typeface="Calibri"/>
              </a:rPr>
              <a:t>Название денег в международном обращении.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935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Валюта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Единица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1651" y="3573016"/>
            <a:ext cx="1798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Деньги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738" y="35730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1)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67502" y="41005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2)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7502" y="458335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3)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213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Что такое бартер?</a:t>
            </a:r>
            <a:r>
              <a:rPr lang="ru-RU" sz="2800" dirty="0" smtClean="0">
                <a:latin typeface="Times New Roman"/>
                <a:ea typeface="Calibri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24622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Обмен товара на товар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2607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Обмен товара на валюту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91650" y="3573016"/>
            <a:ext cx="3496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Обмен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валюты</a:t>
            </a:r>
            <a:r>
              <a:rPr lang="ru-RU" dirty="0"/>
              <a:t> на валюту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738" y="35730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1)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7502" y="41005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2)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7502" y="458335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3)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42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/>
                <a:ea typeface="Calibri"/>
              </a:rPr>
              <a:t>Девальвация – это …</a:t>
            </a:r>
            <a:endParaRPr lang="ru-RU" sz="2800" dirty="0" smtClean="0">
              <a:latin typeface="Times New Roman"/>
              <a:ea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3443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Отмен валютных обменов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380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Повышение стоимости денег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91650" y="3573016"/>
            <a:ext cx="3496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Понижение стоимости денег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738" y="35730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1)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7502" y="41005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2)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7502" y="458335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3)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565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Эконом-Загадки=)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61" y="1196752"/>
            <a:ext cx="7848872" cy="576064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На товаре быть </a:t>
            </a:r>
            <a:r>
              <a:rPr lang="ru-RU" b="1" dirty="0" smtClean="0"/>
              <a:t>должна</a:t>
            </a:r>
            <a:r>
              <a:rPr lang="ru-RU" dirty="0"/>
              <a:t> </a:t>
            </a:r>
            <a:r>
              <a:rPr lang="ru-RU" dirty="0" smtClean="0"/>
              <a:t>о</a:t>
            </a:r>
            <a:r>
              <a:rPr lang="ru-RU" b="1" dirty="0" smtClean="0"/>
              <a:t>бязательна ...</a:t>
            </a:r>
            <a:r>
              <a:rPr lang="ru-RU" b="1" dirty="0"/>
              <a:t> </a:t>
            </a:r>
            <a:r>
              <a:rPr lang="ru-RU" b="1" i="1" dirty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50807" y="1196751"/>
            <a:ext cx="1189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(</a:t>
            </a:r>
            <a:r>
              <a:rPr lang="ru-RU" sz="3200" b="1" dirty="0"/>
              <a:t>цена</a:t>
            </a:r>
            <a:r>
              <a:rPr lang="ru-RU" b="1" i="1" dirty="0"/>
              <a:t>)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6713" y="1954957"/>
            <a:ext cx="7199623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Коль трудился круглый </a:t>
            </a:r>
            <a:r>
              <a:rPr lang="ru-RU" b="1" dirty="0" smtClean="0"/>
              <a:t>год,</a:t>
            </a:r>
            <a:r>
              <a:rPr lang="ru-RU" dirty="0"/>
              <a:t> </a:t>
            </a:r>
            <a:r>
              <a:rPr lang="ru-RU" b="1" dirty="0" smtClean="0"/>
              <a:t>Будет кругленьким </a:t>
            </a:r>
            <a:r>
              <a:rPr lang="ru-RU" b="1" dirty="0"/>
              <a:t>...  </a:t>
            </a:r>
            <a:r>
              <a:rPr lang="ru-RU" b="1" i="1" dirty="0"/>
              <a:t>  </a:t>
            </a:r>
            <a:r>
              <a:rPr lang="ru-RU" b="1" dirty="0" smtClean="0"/>
              <a:t>..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43569" y="2924944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Журчат ручьи, промокли </a:t>
            </a:r>
            <a:r>
              <a:rPr lang="ru-RU" b="1" dirty="0" smtClean="0"/>
              <a:t>ноги,</a:t>
            </a:r>
            <a:r>
              <a:rPr lang="ru-RU" dirty="0"/>
              <a:t> </a:t>
            </a:r>
            <a:r>
              <a:rPr lang="ru-RU" b="1" dirty="0" smtClean="0"/>
              <a:t>Весной </a:t>
            </a:r>
            <a:r>
              <a:rPr lang="ru-RU" b="1" dirty="0"/>
              <a:t>пора платить ...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43569" y="3789040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Он финансовый </a:t>
            </a:r>
            <a:r>
              <a:rPr lang="ru-RU" b="1" dirty="0" smtClean="0"/>
              <a:t>факир, В </a:t>
            </a:r>
            <a:r>
              <a:rPr lang="ru-RU" b="1" dirty="0"/>
              <a:t>банк к себе вас ждёт ...   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43569" y="4583013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Дела у нас пойдут на </a:t>
            </a:r>
            <a:r>
              <a:rPr lang="ru-RU" b="1" dirty="0" smtClean="0"/>
              <a:t>лад: Мы </a:t>
            </a:r>
            <a:r>
              <a:rPr lang="ru-RU" b="1" dirty="0"/>
              <a:t>в лучший банк внесли свой ... 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552" y="5424239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Приносить доходы </a:t>
            </a:r>
            <a:r>
              <a:rPr lang="ru-RU" b="1" dirty="0" smtClean="0"/>
              <a:t>стал</a:t>
            </a:r>
            <a:r>
              <a:rPr lang="ru-RU" dirty="0"/>
              <a:t> </a:t>
            </a:r>
            <a:r>
              <a:rPr lang="ru-RU" b="1" dirty="0" smtClean="0"/>
              <a:t>В </a:t>
            </a:r>
            <a:r>
              <a:rPr lang="ru-RU" b="1" dirty="0"/>
              <a:t>банке папин ...  </a:t>
            </a:r>
            <a:r>
              <a:rPr lang="ru-RU" b="1" i="1" dirty="0"/>
              <a:t>  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592502" y="1781526"/>
            <a:ext cx="1376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i="1" dirty="0"/>
              <a:t>доход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555103" y="2780928"/>
            <a:ext cx="15888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i="1" dirty="0"/>
              <a:t>налоги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62370" y="3717032"/>
            <a:ext cx="16353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Банкир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626374" y="4365104"/>
            <a:ext cx="1420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Вклад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99373" y="5439072"/>
            <a:ext cx="17882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Капитал</a:t>
            </a:r>
            <a:r>
              <a:rPr lang="ru-RU" b="1" i="1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487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Эконом-Загадки=)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61" y="1196752"/>
            <a:ext cx="7848872" cy="57606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Люди ходят на </a:t>
            </a:r>
            <a:r>
              <a:rPr lang="ru-RU" b="1" dirty="0" smtClean="0"/>
              <a:t>базар:</a:t>
            </a:r>
            <a:r>
              <a:rPr lang="ru-RU" dirty="0"/>
              <a:t> </a:t>
            </a:r>
            <a:r>
              <a:rPr lang="ru-RU" b="1" dirty="0" smtClean="0"/>
              <a:t>Там </a:t>
            </a:r>
            <a:r>
              <a:rPr lang="ru-RU" b="1" dirty="0"/>
              <a:t>дешевле весь ...  </a:t>
            </a:r>
            <a:r>
              <a:rPr lang="ru-RU" b="1" i="1" dirty="0"/>
              <a:t> </a:t>
            </a:r>
            <a:r>
              <a:rPr lang="ru-RU" b="1" dirty="0" smtClean="0"/>
              <a:t>.</a:t>
            </a:r>
            <a:r>
              <a:rPr lang="ru-RU" b="1" dirty="0"/>
              <a:t> </a:t>
            </a:r>
            <a:r>
              <a:rPr lang="ru-RU" b="1" i="1" dirty="0"/>
              <a:t>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650807" y="1196751"/>
            <a:ext cx="1345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Товар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396713" y="1954957"/>
            <a:ext cx="7199623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И врачу, и </a:t>
            </a:r>
            <a:r>
              <a:rPr lang="ru-RU" b="1" dirty="0" smtClean="0"/>
              <a:t>акробату</a:t>
            </a:r>
            <a:r>
              <a:rPr lang="ru-RU" dirty="0"/>
              <a:t> </a:t>
            </a:r>
            <a:r>
              <a:rPr lang="ru-RU" b="1" dirty="0" smtClean="0"/>
              <a:t>Выдают </a:t>
            </a:r>
            <a:r>
              <a:rPr lang="ru-RU" b="1" dirty="0"/>
              <a:t>за труд ...  </a:t>
            </a:r>
            <a:r>
              <a:rPr lang="ru-RU" b="1" i="1" dirty="0"/>
              <a:t> </a:t>
            </a:r>
            <a:r>
              <a:rPr lang="ru-RU" b="1" dirty="0"/>
              <a:t>  </a:t>
            </a:r>
            <a:r>
              <a:rPr lang="ru-RU" b="1" i="1" dirty="0"/>
              <a:t>  </a:t>
            </a:r>
            <a:r>
              <a:rPr lang="ru-RU" b="1" dirty="0" smtClean="0"/>
              <a:t>..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43569" y="2924944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В банке для всех вас висит прокламация</a:t>
            </a:r>
            <a:r>
              <a:rPr lang="ru-RU" b="1" dirty="0" smtClean="0"/>
              <a:t>:</a:t>
            </a:r>
            <a:r>
              <a:rPr lang="ru-RU" dirty="0"/>
              <a:t> </a:t>
            </a:r>
            <a:r>
              <a:rPr lang="ru-RU" b="1" dirty="0" smtClean="0"/>
              <a:t>«</a:t>
            </a:r>
            <a:r>
              <a:rPr lang="ru-RU" b="1" dirty="0"/>
              <a:t>Деньги в кубышках съедает ...»  </a:t>
            </a:r>
            <a:r>
              <a:rPr lang="ru-RU" b="1" i="1" dirty="0"/>
              <a:t> 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43569" y="3789040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Мебель купили, одежду, </a:t>
            </a:r>
            <a:r>
              <a:rPr lang="ru-RU" b="1" dirty="0" smtClean="0"/>
              <a:t>посуду.</a:t>
            </a:r>
            <a:r>
              <a:rPr lang="ru-RU" dirty="0"/>
              <a:t> </a:t>
            </a:r>
            <a:r>
              <a:rPr lang="ru-RU" b="1" dirty="0" smtClean="0"/>
              <a:t>Брали </a:t>
            </a:r>
            <a:r>
              <a:rPr lang="ru-RU" b="1" dirty="0"/>
              <a:t>для этого в банке мы ...  </a:t>
            </a:r>
            <a:r>
              <a:rPr lang="ru-RU" b="1" i="1" dirty="0"/>
              <a:t> </a:t>
            </a:r>
            <a:r>
              <a:rPr lang="ru-RU" b="1" dirty="0"/>
              <a:t>   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43569" y="4583013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На рубль - копейки, на доллары - </a:t>
            </a:r>
            <a:r>
              <a:rPr lang="ru-RU" b="1" dirty="0" err="1" smtClean="0"/>
              <a:t>центы,Бегут</a:t>
            </a:r>
            <a:r>
              <a:rPr lang="ru-RU" b="1" dirty="0" smtClean="0"/>
              <a:t>-набегают </a:t>
            </a:r>
            <a:r>
              <a:rPr lang="ru-RU" b="1" dirty="0"/>
              <a:t>в банке ...  </a:t>
            </a:r>
            <a:r>
              <a:rPr lang="ru-RU" b="1" i="1" dirty="0"/>
              <a:t> </a:t>
            </a:r>
            <a:r>
              <a:rPr lang="ru-RU" b="1" dirty="0" smtClean="0"/>
              <a:t> 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39552" y="5424239"/>
            <a:ext cx="7848872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Чуть оплошаешь - так в тот же </a:t>
            </a:r>
            <a:r>
              <a:rPr lang="ru-RU" b="1" dirty="0" smtClean="0"/>
              <a:t>момент</a:t>
            </a:r>
            <a:r>
              <a:rPr lang="ru-RU" dirty="0"/>
              <a:t> </a:t>
            </a:r>
            <a:r>
              <a:rPr lang="ru-RU" b="1" dirty="0" smtClean="0"/>
              <a:t>Рынок </a:t>
            </a:r>
            <a:r>
              <a:rPr lang="ru-RU" b="1" dirty="0"/>
              <a:t>захватит весь твой ...   </a:t>
            </a:r>
            <a:r>
              <a:rPr lang="ru-RU" b="1" i="1" dirty="0"/>
              <a:t>  </a:t>
            </a:r>
            <a:r>
              <a:rPr lang="ru-RU" b="1" dirty="0" smtClean="0"/>
              <a:t> </a:t>
            </a:r>
            <a:r>
              <a:rPr lang="ru-RU" b="1" i="1" dirty="0" smtClean="0"/>
              <a:t> 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82592" y="1781526"/>
            <a:ext cx="21339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i="1" dirty="0" smtClean="0"/>
              <a:t>Зарплату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608857" y="2916233"/>
            <a:ext cx="21859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i="1" dirty="0" smtClean="0"/>
              <a:t>Инфляция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62370" y="3717032"/>
            <a:ext cx="13376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Ссуда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626374" y="4365104"/>
            <a:ext cx="21385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Проценты</a:t>
            </a:r>
            <a:r>
              <a:rPr lang="ru-RU" b="1" i="1" dirty="0" smtClean="0"/>
              <a:t>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791423" y="5173116"/>
            <a:ext cx="2208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/>
              <a:t>(</a:t>
            </a:r>
            <a:r>
              <a:rPr lang="ru-RU" sz="3200" b="1" dirty="0" smtClean="0"/>
              <a:t>Конкурент</a:t>
            </a:r>
            <a:r>
              <a:rPr lang="ru-RU" b="1" i="1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919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Финансово-экономическая </a:t>
            </a:r>
            <a:r>
              <a:rPr lang="ru-RU" dirty="0"/>
              <a:t>ш</a:t>
            </a:r>
            <a:r>
              <a:rPr lang="ru-RU" dirty="0" smtClean="0"/>
              <a:t>арада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Нырок </a:t>
            </a:r>
            <a:r>
              <a:rPr lang="ru-RU" dirty="0"/>
              <a:t>= система экономических отношений, складывающаяся в процессе производства, обраще­ния и распределения товаров, а также движение де­нежных средств, для которых характерна свобода субъектов в выборе покупателей и продавцов, опре­делении цен, формировании и использовании ресур­сных источников.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04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Финансово-экономическая </a:t>
            </a:r>
            <a:r>
              <a:rPr lang="ru-RU" dirty="0" err="1" smtClean="0"/>
              <a:t>щарада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Ион </a:t>
            </a:r>
            <a:r>
              <a:rPr lang="ru-RU" dirty="0" smtClean="0"/>
              <a:t>+ </a:t>
            </a:r>
            <a:r>
              <a:rPr lang="ru-RU" dirty="0"/>
              <a:t>царек = владелец акции</a:t>
            </a:r>
            <a:r>
              <a:rPr lang="ru-RU" dirty="0" smtClean="0"/>
              <a:t>.</a:t>
            </a:r>
          </a:p>
          <a:p>
            <a:r>
              <a:rPr lang="ru-RU" dirty="0"/>
              <a:t>Тон + краб = несостоятельный должник</a:t>
            </a:r>
            <a:r>
              <a:rPr lang="ru-RU" dirty="0" smtClean="0"/>
              <a:t>.</a:t>
            </a:r>
          </a:p>
          <a:p>
            <a:r>
              <a:rPr lang="ru-RU" dirty="0"/>
              <a:t>Жмот 4- Аня = государственное учреждение, осуществляющее контроль над ввозом и вывозом то­варов</a:t>
            </a:r>
            <a:r>
              <a:rPr lang="ru-RU" dirty="0" smtClean="0"/>
              <a:t>.</a:t>
            </a:r>
          </a:p>
          <a:p>
            <a:r>
              <a:rPr lang="ru-RU" dirty="0"/>
              <a:t>Тесто + мир + сан = набор одноименной про­дукции (услуг), конкретизируемой по наименовани­ям, видам, сортам и т. д.</a:t>
            </a:r>
          </a:p>
        </p:txBody>
      </p:sp>
    </p:spTree>
    <p:extLst>
      <p:ext uri="{BB962C8B-B14F-4D97-AF65-F5344CB8AC3E}">
        <p14:creationId xmlns="" xmlns:p14="http://schemas.microsoft.com/office/powerpoint/2010/main" val="120861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 должны разгадать шифр, в котором спрятаны слова, имеющие отношение к экономике: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2664296" cy="6766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СИПЕНЯ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1798132"/>
            <a:ext cx="1016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(пенсия)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0950" y="2161788"/>
            <a:ext cx="2449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</a:pPr>
            <a:r>
              <a:rPr lang="ru-RU" sz="3200" dirty="0">
                <a:latin typeface="+mn-lt"/>
                <a:cs typeface="+mn-cs"/>
              </a:rPr>
              <a:t>ЛАКМЕРА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0135" y="2817463"/>
            <a:ext cx="2380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+mn-lt"/>
                <a:cs typeface="+mn-cs"/>
              </a:rPr>
              <a:t>ПАРТАЛАЗ</a:t>
            </a:r>
            <a:r>
              <a:rPr lang="ru-RU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9099" y="3402238"/>
            <a:ext cx="2222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+mn-lt"/>
                <a:cs typeface="+mn-cs"/>
              </a:rPr>
              <a:t>ОВОДРОГ</a:t>
            </a:r>
            <a:r>
              <a:rPr lang="ru-RU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0099" y="3987013"/>
            <a:ext cx="28618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+mn-lt"/>
                <a:cs typeface="+mn-cs"/>
              </a:rPr>
              <a:t>КАНОЭКОМИ</a:t>
            </a:r>
            <a:r>
              <a:rPr lang="ru-RU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409" y="4653134"/>
            <a:ext cx="31475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latin typeface="+mn-lt"/>
                <a:cs typeface="+mn-cs"/>
              </a:rPr>
              <a:t>ЙЦТОВФАРЫВ</a:t>
            </a:r>
            <a:r>
              <a:rPr lang="ru-RU" dirty="0"/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61502" y="2269509"/>
            <a:ext cx="1248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(реклама)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96024" y="2925184"/>
            <a:ext cx="1315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(зарплата)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89738" y="3505217"/>
            <a:ext cx="118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(договор)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199900" y="4094734"/>
            <a:ext cx="1465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(экономика)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36233" y="4760855"/>
            <a:ext cx="947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(товар)</a:t>
            </a:r>
          </a:p>
        </p:txBody>
      </p:sp>
    </p:spTree>
    <p:extLst>
      <p:ext uri="{BB962C8B-B14F-4D97-AF65-F5344CB8AC3E}">
        <p14:creationId xmlns="" xmlns:p14="http://schemas.microsoft.com/office/powerpoint/2010/main" val="200379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Потребность и нужда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4330824" cy="492941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/>
              <a:t>Лекарства</a:t>
            </a:r>
          </a:p>
          <a:p>
            <a:pPr marL="514350" indent="-514350">
              <a:buAutoNum type="arabicParenR"/>
            </a:pPr>
            <a:r>
              <a:rPr lang="ru-RU" dirty="0" smtClean="0"/>
              <a:t>Одежда </a:t>
            </a:r>
          </a:p>
          <a:p>
            <a:pPr marL="514350" indent="-514350">
              <a:buAutoNum type="arabicParenR"/>
            </a:pPr>
            <a:r>
              <a:rPr lang="ru-RU" dirty="0" smtClean="0"/>
              <a:t>Свобода</a:t>
            </a:r>
          </a:p>
          <a:p>
            <a:pPr marL="514350" indent="-514350">
              <a:buAutoNum type="arabicParenR"/>
            </a:pPr>
            <a:r>
              <a:rPr lang="ru-RU" dirty="0" smtClean="0"/>
              <a:t>Сотовый телефон</a:t>
            </a:r>
          </a:p>
          <a:p>
            <a:pPr marL="514350" indent="-514350">
              <a:buAutoNum type="arabicParenR"/>
            </a:pPr>
            <a:r>
              <a:rPr lang="ru-RU" dirty="0" smtClean="0"/>
              <a:t>Мыло</a:t>
            </a:r>
          </a:p>
          <a:p>
            <a:pPr marL="514350" indent="-514350">
              <a:buAutoNum type="arabicParenR"/>
            </a:pPr>
            <a:r>
              <a:rPr lang="ru-RU" dirty="0" smtClean="0"/>
              <a:t>Вода</a:t>
            </a:r>
          </a:p>
          <a:p>
            <a:pPr marL="514350" indent="-514350">
              <a:buAutoNum type="arabicParenR"/>
            </a:pPr>
            <a:r>
              <a:rPr lang="ru-RU" dirty="0" smtClean="0"/>
              <a:t>Сумка от Версаче </a:t>
            </a:r>
          </a:p>
          <a:p>
            <a:pPr marL="514350" indent="-514350">
              <a:buAutoNum type="arabicParenR"/>
            </a:pPr>
            <a:r>
              <a:rPr lang="ru-RU" dirty="0" smtClean="0"/>
              <a:t>Общение</a:t>
            </a:r>
          </a:p>
          <a:p>
            <a:pPr marL="514350" indent="-514350">
              <a:buAutoNum type="arabicParenR"/>
            </a:pPr>
            <a:r>
              <a:rPr lang="ru-RU" dirty="0" smtClean="0"/>
              <a:t>Еда</a:t>
            </a:r>
          </a:p>
          <a:p>
            <a:pPr marL="514350" indent="-514350">
              <a:buAutoNum type="arabicParenR"/>
            </a:pPr>
            <a:r>
              <a:rPr lang="ru-RU" dirty="0"/>
              <a:t> </a:t>
            </a:r>
            <a:r>
              <a:rPr lang="ru-RU" dirty="0" smtClean="0"/>
              <a:t>Развитие личности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44481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знаете ли вы?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507288" cy="5213175"/>
          </a:xfrm>
        </p:spPr>
        <p:txBody>
          <a:bodyPr>
            <a:normAutofit/>
          </a:bodyPr>
          <a:lstStyle/>
          <a:p>
            <a:r>
              <a:rPr lang="ru-RU" dirty="0" smtClean="0"/>
              <a:t>Каков сейчас курс доллара?</a:t>
            </a:r>
          </a:p>
          <a:p>
            <a:r>
              <a:rPr lang="ru-RU" dirty="0" smtClean="0"/>
              <a:t>Каков курс евро?</a:t>
            </a:r>
          </a:p>
          <a:p>
            <a:r>
              <a:rPr lang="ru-RU" dirty="0" smtClean="0"/>
              <a:t>Каков курс юаня?</a:t>
            </a:r>
          </a:p>
          <a:p>
            <a:r>
              <a:rPr lang="ru-RU" dirty="0"/>
              <a:t>Самый богатый руководитель фирмы в мире</a:t>
            </a:r>
            <a:r>
              <a:rPr lang="ru-RU" dirty="0" smtClean="0"/>
              <a:t>?</a:t>
            </a:r>
          </a:p>
          <a:p>
            <a:r>
              <a:rPr lang="ru-RU" dirty="0"/>
              <a:t>Одна из форм торговли особо ценными товарами, с использованием молотка</a:t>
            </a:r>
            <a:r>
              <a:rPr lang="ru-RU" dirty="0" smtClean="0"/>
              <a:t>.</a:t>
            </a:r>
          </a:p>
          <a:p>
            <a:r>
              <a:rPr lang="ru-RU" dirty="0"/>
              <a:t>Дача денег в долг на определенный срок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Что такое доход, расход?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409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Потребность и нужда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96752"/>
            <a:ext cx="433082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ПОТРЕБНОСТЬ</a:t>
            </a:r>
          </a:p>
          <a:p>
            <a:pPr marL="514350" indent="-514350">
              <a:buAutoNum type="arabicParenR"/>
            </a:pPr>
            <a:r>
              <a:rPr lang="ru-RU" dirty="0" smtClean="0"/>
              <a:t>Лекарства</a:t>
            </a:r>
          </a:p>
          <a:p>
            <a:pPr marL="514350" indent="-514350">
              <a:buAutoNum type="arabicParenR"/>
            </a:pPr>
            <a:r>
              <a:rPr lang="ru-RU" dirty="0" smtClean="0"/>
              <a:t>Свобода</a:t>
            </a:r>
          </a:p>
          <a:p>
            <a:pPr marL="514350" indent="-514350">
              <a:buAutoNum type="arabicParenR"/>
            </a:pPr>
            <a:r>
              <a:rPr lang="ru-RU" dirty="0" smtClean="0"/>
              <a:t>Вода </a:t>
            </a:r>
          </a:p>
          <a:p>
            <a:pPr marL="514350" indent="-514350">
              <a:buAutoNum type="arabicParenR"/>
            </a:pPr>
            <a:r>
              <a:rPr lang="ru-RU" dirty="0" smtClean="0"/>
              <a:t>Общение</a:t>
            </a:r>
          </a:p>
          <a:p>
            <a:pPr marL="514350" indent="-514350">
              <a:buAutoNum type="arabicParenR"/>
            </a:pPr>
            <a:r>
              <a:rPr lang="ru-RU" dirty="0" smtClean="0"/>
              <a:t>Еда</a:t>
            </a:r>
          </a:p>
          <a:p>
            <a:pPr marL="514350" indent="-514350">
              <a:buAutoNum type="arabicParenR"/>
            </a:pPr>
            <a:r>
              <a:rPr lang="ru-RU" dirty="0"/>
              <a:t> </a:t>
            </a:r>
            <a:r>
              <a:rPr lang="ru-RU" dirty="0" smtClean="0"/>
              <a:t>Развитие личности</a:t>
            </a:r>
          </a:p>
        </p:txBody>
      </p:sp>
      <p:sp>
        <p:nvSpPr>
          <p:cNvPr id="5" name="Объект 3"/>
          <p:cNvSpPr txBox="1">
            <a:spLocks/>
          </p:cNvSpPr>
          <p:nvPr/>
        </p:nvSpPr>
        <p:spPr bwMode="auto">
          <a:xfrm>
            <a:off x="4930560" y="1268760"/>
            <a:ext cx="4330824" cy="492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kern="0" dirty="0" smtClean="0"/>
              <a:t>НУЖДА</a:t>
            </a:r>
            <a:endParaRPr lang="ru-RU" kern="0" dirty="0" smtClean="0"/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Одежда </a:t>
            </a:r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Сотовый телефон</a:t>
            </a:r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Мыло</a:t>
            </a:r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Сумка от Версаче </a:t>
            </a:r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Общение</a:t>
            </a:r>
          </a:p>
          <a:p>
            <a:pPr marL="514350" indent="-514350">
              <a:buFontTx/>
              <a:buAutoNum type="arabicParenR"/>
            </a:pPr>
            <a:r>
              <a:rPr lang="ru-RU" kern="0" dirty="0" smtClean="0"/>
              <a:t>Еда</a:t>
            </a:r>
          </a:p>
        </p:txBody>
      </p:sp>
    </p:spTree>
    <p:extLst>
      <p:ext uri="{BB962C8B-B14F-4D97-AF65-F5344CB8AC3E}">
        <p14:creationId xmlns="" xmlns:p14="http://schemas.microsoft.com/office/powerpoint/2010/main" val="5901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Экономические деятели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Аристотель </a:t>
            </a:r>
          </a:p>
          <a:p>
            <a:r>
              <a:rPr lang="ru-RU" dirty="0" smtClean="0"/>
              <a:t>Годы жизни?</a:t>
            </a:r>
          </a:p>
          <a:p>
            <a:r>
              <a:rPr lang="ru-RU" dirty="0" smtClean="0"/>
              <a:t>Что внес в науку «Экономика»?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Платон</a:t>
            </a:r>
          </a:p>
          <a:p>
            <a:r>
              <a:rPr lang="ru-RU" dirty="0"/>
              <a:t>Годы жизни?</a:t>
            </a:r>
          </a:p>
          <a:p>
            <a:r>
              <a:rPr lang="ru-RU" dirty="0"/>
              <a:t>Что внес в науку «Экономика»?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350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Подбор товаров в корзину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9444" y="1168177"/>
            <a:ext cx="4040188" cy="639762"/>
          </a:xfrm>
        </p:spPr>
        <p:txBody>
          <a:bodyPr/>
          <a:lstStyle/>
          <a:p>
            <a:r>
              <a:rPr lang="ru-RU" dirty="0" smtClean="0"/>
              <a:t>Потребительская корзина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1844824"/>
            <a:ext cx="4040188" cy="3951288"/>
          </a:xfrm>
        </p:spPr>
        <p:txBody>
          <a:bodyPr>
            <a:noAutofit/>
          </a:bodyPr>
          <a:lstStyle/>
          <a:p>
            <a:r>
              <a:rPr lang="ru-RU" sz="1600" dirty="0"/>
              <a:t>хлеб и макаронные </a:t>
            </a:r>
            <a:r>
              <a:rPr lang="ru-RU" sz="1600" dirty="0" smtClean="0"/>
              <a:t>изделия</a:t>
            </a:r>
          </a:p>
          <a:p>
            <a:r>
              <a:rPr lang="ru-RU" sz="1600" dirty="0" smtClean="0"/>
              <a:t>Соленья </a:t>
            </a:r>
          </a:p>
          <a:p>
            <a:r>
              <a:rPr lang="ru-RU" sz="1600" dirty="0" smtClean="0"/>
              <a:t>Картофель</a:t>
            </a:r>
          </a:p>
          <a:p>
            <a:r>
              <a:rPr lang="ru-RU" sz="1600" dirty="0" smtClean="0"/>
              <a:t>Орехи</a:t>
            </a:r>
          </a:p>
          <a:p>
            <a:r>
              <a:rPr lang="ru-RU" sz="1600" dirty="0" smtClean="0"/>
              <a:t>Фрукты</a:t>
            </a:r>
          </a:p>
          <a:p>
            <a:r>
              <a:rPr lang="ru-RU" sz="1600" dirty="0" smtClean="0"/>
              <a:t>Овощи</a:t>
            </a:r>
          </a:p>
          <a:p>
            <a:r>
              <a:rPr lang="ru-RU" sz="1600" dirty="0" smtClean="0"/>
              <a:t>Каша</a:t>
            </a:r>
          </a:p>
          <a:p>
            <a:r>
              <a:rPr lang="ru-RU" sz="1600" dirty="0" smtClean="0"/>
              <a:t>Мясо</a:t>
            </a:r>
          </a:p>
          <a:p>
            <a:r>
              <a:rPr lang="ru-RU" sz="1600" dirty="0" smtClean="0"/>
              <a:t>Рыба</a:t>
            </a:r>
          </a:p>
          <a:p>
            <a:r>
              <a:rPr lang="ru-RU" sz="1600" dirty="0" smtClean="0"/>
              <a:t>Сахара</a:t>
            </a:r>
          </a:p>
          <a:p>
            <a:r>
              <a:rPr lang="ru-RU" sz="1600" dirty="0" smtClean="0"/>
              <a:t>Грибы</a:t>
            </a:r>
          </a:p>
          <a:p>
            <a:r>
              <a:rPr lang="ru-RU" sz="1600" dirty="0" smtClean="0"/>
              <a:t>Сок</a:t>
            </a:r>
          </a:p>
          <a:p>
            <a:r>
              <a:rPr lang="ru-RU" sz="1600" dirty="0" smtClean="0"/>
              <a:t>Яйца</a:t>
            </a:r>
          </a:p>
          <a:p>
            <a:r>
              <a:rPr lang="ru-RU" sz="1600" dirty="0" smtClean="0"/>
              <a:t>Молочные продукты</a:t>
            </a:r>
          </a:p>
          <a:p>
            <a:r>
              <a:rPr lang="ru-RU" sz="1600" dirty="0" smtClean="0"/>
              <a:t>Морская капуста</a:t>
            </a:r>
          </a:p>
          <a:p>
            <a:r>
              <a:rPr lang="ru-RU" sz="1600" dirty="0" smtClean="0"/>
              <a:t>Консервы </a:t>
            </a:r>
          </a:p>
          <a:p>
            <a:r>
              <a:rPr lang="ru-RU" sz="1600" dirty="0" smtClean="0"/>
              <a:t>Прочие (соль, чай, специи)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Потребительская корзина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хлеб и макаронные изделия</a:t>
            </a:r>
          </a:p>
          <a:p>
            <a:r>
              <a:rPr lang="ru-RU" dirty="0"/>
              <a:t>Картофель</a:t>
            </a:r>
          </a:p>
          <a:p>
            <a:r>
              <a:rPr lang="ru-RU" dirty="0" smtClean="0"/>
              <a:t>Фрукты</a:t>
            </a:r>
            <a:endParaRPr lang="ru-RU" dirty="0"/>
          </a:p>
          <a:p>
            <a:r>
              <a:rPr lang="ru-RU" dirty="0"/>
              <a:t>Овощи</a:t>
            </a:r>
          </a:p>
          <a:p>
            <a:r>
              <a:rPr lang="ru-RU" dirty="0" smtClean="0"/>
              <a:t>Мясо</a:t>
            </a:r>
            <a:endParaRPr lang="ru-RU" dirty="0"/>
          </a:p>
          <a:p>
            <a:r>
              <a:rPr lang="ru-RU" dirty="0"/>
              <a:t>Рыба</a:t>
            </a:r>
          </a:p>
          <a:p>
            <a:r>
              <a:rPr lang="ru-RU" dirty="0"/>
              <a:t>Сахара</a:t>
            </a:r>
          </a:p>
          <a:p>
            <a:r>
              <a:rPr lang="ru-RU" dirty="0" smtClean="0"/>
              <a:t>Яйца</a:t>
            </a:r>
            <a:endParaRPr lang="ru-RU" dirty="0"/>
          </a:p>
          <a:p>
            <a:r>
              <a:rPr lang="ru-RU" dirty="0"/>
              <a:t>Молочные продукты</a:t>
            </a:r>
          </a:p>
          <a:p>
            <a:r>
              <a:rPr lang="ru-RU" dirty="0" smtClean="0"/>
              <a:t>Прочие </a:t>
            </a:r>
            <a:r>
              <a:rPr lang="ru-RU" dirty="0"/>
              <a:t>(соль, чай, специи)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825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57482"/>
            <a:ext cx="7776864" cy="198893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/>
                <a:ea typeface="Calibri"/>
              </a:rPr>
              <a:t>Самая известная книга К. Маркса?</a:t>
            </a:r>
          </a:p>
          <a:p>
            <a:pPr>
              <a:buAutoNum type="arabicParenR"/>
            </a:pPr>
            <a:r>
              <a:rPr lang="ru-RU" sz="3600" dirty="0" smtClean="0">
                <a:latin typeface="Times New Roman"/>
                <a:ea typeface="Calibri"/>
              </a:rPr>
              <a:t> Новые Идеи</a:t>
            </a:r>
          </a:p>
          <a:p>
            <a:pPr>
              <a:buAutoNum type="arabicParenR"/>
            </a:pPr>
            <a:r>
              <a:rPr lang="ru-RU" sz="3600" dirty="0" smtClean="0">
                <a:latin typeface="Times New Roman"/>
                <a:ea typeface="Calibri"/>
              </a:rPr>
              <a:t> </a:t>
            </a:r>
          </a:p>
          <a:p>
            <a:pPr marL="0" indent="0">
              <a:buNone/>
            </a:pPr>
            <a:r>
              <a:rPr lang="ru-RU" sz="3600" dirty="0" smtClean="0">
                <a:latin typeface="Times New Roman"/>
                <a:ea typeface="Calibri"/>
              </a:rPr>
              <a:t>3) Банкротство 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861048"/>
            <a:ext cx="18268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latin typeface="Times New Roman"/>
                <a:ea typeface="Calibri"/>
              </a:rPr>
              <a:t>Капитал</a:t>
            </a:r>
          </a:p>
        </p:txBody>
      </p:sp>
    </p:spTree>
    <p:extLst>
      <p:ext uri="{BB962C8B-B14F-4D97-AF65-F5344CB8AC3E}">
        <p14:creationId xmlns="" xmlns:p14="http://schemas.microsoft.com/office/powerpoint/2010/main" val="333553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57482"/>
            <a:ext cx="7776864" cy="1988935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Ценная бумага, удостоверяющая вложение средств в предприятие </a:t>
            </a:r>
            <a:r>
              <a:rPr lang="ru-RU" sz="2800" b="1" dirty="0" smtClean="0">
                <a:latin typeface="Times New Roman"/>
                <a:ea typeface="Calibri"/>
              </a:rPr>
              <a:t>и дающая </a:t>
            </a:r>
            <a:r>
              <a:rPr lang="ru-RU" sz="2800" b="1" dirty="0">
                <a:latin typeface="Times New Roman"/>
                <a:ea typeface="Calibri"/>
              </a:rPr>
              <a:t>право ее владельцу на получение доли прибыли, называется …</a:t>
            </a: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>
                <a:latin typeface="Times New Roman"/>
                <a:ea typeface="Calibri"/>
              </a:rPr>
              <a:t> </a:t>
            </a:r>
            <a:endParaRPr lang="ru-RU" sz="2800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3)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6057" y="4365104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Акция</a:t>
            </a:r>
            <a:endParaRPr lang="ru-RU" dirty="0"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36058" y="4892065"/>
            <a:ext cx="736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Такса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36058" y="5393429"/>
            <a:ext cx="1440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Девальвация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397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776864" cy="1988935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Денежный документ, содержащий письменное поручение о выплате</a:t>
            </a:r>
          </a:p>
          <a:p>
            <a:r>
              <a:rPr lang="ru-RU" sz="2800" b="1" dirty="0">
                <a:latin typeface="Times New Roman"/>
                <a:ea typeface="Calibri"/>
              </a:rPr>
              <a:t>определенной суммы денег со счета, </a:t>
            </a:r>
            <a:r>
              <a:rPr lang="ru-RU" sz="2800" b="1" dirty="0" smtClean="0">
                <a:latin typeface="Times New Roman"/>
                <a:ea typeface="Calibri"/>
              </a:rPr>
              <a:t>называется…</a:t>
            </a:r>
            <a:endParaRPr lang="ru-RU" sz="2800" b="1" dirty="0">
              <a:latin typeface="Times New Roman"/>
              <a:ea typeface="Calibri"/>
            </a:endParaRPr>
          </a:p>
          <a:p>
            <a:endParaRPr lang="ru-RU" sz="2800" b="1" dirty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>
                <a:latin typeface="Times New Roman"/>
                <a:ea typeface="Calibri"/>
              </a:rPr>
              <a:t> </a:t>
            </a:r>
            <a:endParaRPr lang="ru-RU" sz="2800" dirty="0" smtClean="0"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3)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36057" y="4365104"/>
            <a:ext cx="764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Дебет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36058" y="4892065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Чек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36058" y="5393429"/>
            <a:ext cx="894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Кредит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152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7"/>
            <a:ext cx="7776864" cy="1152127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Неплатежеспособность из-за отсутствия </a:t>
            </a:r>
            <a:r>
              <a:rPr lang="ru-RU" sz="2800" b="1" dirty="0" smtClean="0">
                <a:latin typeface="Times New Roman"/>
                <a:ea typeface="Calibri"/>
              </a:rPr>
              <a:t>средств…</a:t>
            </a:r>
          </a:p>
          <a:p>
            <a:endParaRPr lang="ru-RU" sz="2800" b="1" dirty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3)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8752" y="3501008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Аренда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8752" y="3958744"/>
            <a:ext cx="1480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Ликвидность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8752" y="4437112"/>
            <a:ext cx="1413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Банкротство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739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Договор, по которому одна сторона предоставляет другой стороне </a:t>
            </a:r>
            <a:r>
              <a:rPr lang="ru-RU" sz="2800" b="1" dirty="0" smtClean="0">
                <a:latin typeface="Times New Roman"/>
                <a:ea typeface="Calibri"/>
              </a:rPr>
              <a:t>что-либо </a:t>
            </a:r>
            <a:r>
              <a:rPr lang="ru-RU" sz="2800" b="1" dirty="0">
                <a:latin typeface="Times New Roman"/>
                <a:ea typeface="Calibri"/>
              </a:rPr>
              <a:t>во временное пользование за определенную плату. </a:t>
            </a: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endParaRPr lang="ru-RU" sz="2800" b="1" dirty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3)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28752" y="5661248"/>
            <a:ext cx="1437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Страхование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8752" y="5157192"/>
            <a:ext cx="186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Договор наличия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8752" y="4637810"/>
            <a:ext cx="912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Аренда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941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Учреждение, являющееся посредником между теми, кто хочет </a:t>
            </a:r>
            <a:r>
              <a:rPr lang="ru-RU" sz="2800" b="1" dirty="0" smtClean="0">
                <a:latin typeface="Times New Roman"/>
                <a:ea typeface="Calibri"/>
              </a:rPr>
              <a:t>дать деньги </a:t>
            </a:r>
            <a:r>
              <a:rPr lang="ru-RU" sz="2800" b="1" dirty="0">
                <a:latin typeface="Times New Roman"/>
                <a:ea typeface="Calibri"/>
              </a:rPr>
              <a:t>и теми, кто их хочет взять на условии возвратности, платности </a:t>
            </a:r>
            <a:r>
              <a:rPr lang="ru-RU" sz="2800" b="1" dirty="0" smtClean="0">
                <a:latin typeface="Times New Roman"/>
                <a:ea typeface="Calibri"/>
              </a:rPr>
              <a:t>и срочности</a:t>
            </a:r>
            <a:r>
              <a:rPr lang="ru-RU" sz="2800" b="1" dirty="0">
                <a:latin typeface="Times New Roman"/>
                <a:ea typeface="Calibri"/>
              </a:rPr>
              <a:t>. </a:t>
            </a: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</a:p>
          <a:p>
            <a:pPr>
              <a:buAutoNum type="arabicParenR"/>
            </a:pPr>
            <a:r>
              <a:rPr lang="ru-RU" sz="2800" dirty="0">
                <a:latin typeface="Times New Roman"/>
                <a:ea typeface="Calibri"/>
              </a:rPr>
              <a:t> </a:t>
            </a:r>
            <a:endParaRPr lang="ru-RU" sz="2800" dirty="0" smtClean="0">
              <a:latin typeface="Times New Roman"/>
              <a:ea typeface="Calibri"/>
            </a:endParaRPr>
          </a:p>
          <a:p>
            <a:pPr>
              <a:buAutoNum type="arabicParenR"/>
            </a:pPr>
            <a:endParaRPr lang="ru-RU" sz="2800" dirty="0" smtClean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  <a:p>
            <a:endParaRPr lang="ru-RU" sz="2800" b="1" dirty="0" smtClean="0">
              <a:latin typeface="Times New Roman"/>
              <a:ea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</a:rPr>
              <a:t>Банк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1205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Налоговая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8751" y="3573016"/>
            <a:ext cx="1761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Администрация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547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 «По ступеням экономики»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24745"/>
            <a:ext cx="7920880" cy="144016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/>
                <a:ea typeface="Calibri"/>
              </a:rPr>
              <a:t>Оператор на </a:t>
            </a:r>
            <a:r>
              <a:rPr lang="ru-RU" sz="2800" b="1" dirty="0" smtClean="0">
                <a:latin typeface="Times New Roman"/>
                <a:ea typeface="Calibri"/>
              </a:rPr>
              <a:t>бирже?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44528" y="4581128"/>
            <a:ext cx="1260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Экономист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4528" y="4077072"/>
            <a:ext cx="872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Брокер</a:t>
            </a:r>
            <a:endParaRPr lang="ru-RU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1651" y="3573016"/>
            <a:ext cx="1798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Calibri"/>
              </a:rPr>
              <a:t>Бухгалтер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738" y="3573016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/>
                <a:ea typeface="Calibri"/>
              </a:rPr>
              <a:t>1)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67502" y="410050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2)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7502" y="4583350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3)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4793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5544</TotalTime>
  <Words>793</Words>
  <Application>Microsoft Office PowerPoint</Application>
  <PresentationFormat>Экран (4:3)</PresentationFormat>
  <Paragraphs>224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Diseño predeterminado</vt:lpstr>
      <vt:lpstr>Слайд 1</vt:lpstr>
      <vt:lpstr>А знаете ли вы?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Викторина «По ступеням экономики»</vt:lpstr>
      <vt:lpstr>Эконом-Загадки=)</vt:lpstr>
      <vt:lpstr>Эконом-Загадки=)</vt:lpstr>
      <vt:lpstr>Финансово-экономическая шарада</vt:lpstr>
      <vt:lpstr>Финансово-экономическая щарада</vt:lpstr>
      <vt:lpstr>Вы должны разгадать шифр, в котором спрятаны слова, имеющие отношение к экономике: </vt:lpstr>
      <vt:lpstr>Потребность и нужда</vt:lpstr>
      <vt:lpstr>Потребность и нужда</vt:lpstr>
      <vt:lpstr>Экономические деятели</vt:lpstr>
      <vt:lpstr>Подбор товаров в корзину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789</cp:revision>
  <dcterms:created xsi:type="dcterms:W3CDTF">2010-05-23T14:28:12Z</dcterms:created>
  <dcterms:modified xsi:type="dcterms:W3CDTF">2020-02-26T06:57:45Z</dcterms:modified>
</cp:coreProperties>
</file>